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heme/themeOverride1.xml" ContentType="application/vnd.openxmlformats-officedocument.themeOverr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0.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14" r:id="rId4"/>
  </p:sldMasterIdLst>
  <p:notesMasterIdLst>
    <p:notesMasterId r:id="rId35"/>
  </p:notesMasterIdLst>
  <p:sldIdLst>
    <p:sldId id="256" r:id="rId5"/>
    <p:sldId id="285"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A6962EA-1C48-19B2-9BB1-56E22DD7ABFC}" name="Erika Porter" initials="EP" userId="S::eporter@myfreedomliving.co::93c1ead4-7143-4bc6-8a19-308c0bf496cb"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Erika Porter" initials="EP" lastIdx="21" clrIdx="0">
    <p:extLst>
      <p:ext uri="{19B8F6BF-5375-455C-9EA6-DF929625EA0E}">
        <p15:presenceInfo xmlns:p15="http://schemas.microsoft.com/office/powerpoint/2012/main" userId="S::eporter@myfreedomliving.co::93c1ead4-7143-4bc6-8a19-308c0bf496c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648F74C-B530-F93B-BF2E-21DF1F0EDEDC}" v="4" dt="2025-09-19T01:14:46.73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76726"/>
  </p:normalViewPr>
  <p:slideViewPr>
    <p:cSldViewPr snapToGrid="0">
      <p:cViewPr varScale="1">
        <p:scale>
          <a:sx n="85" d="100"/>
          <a:sy n="85" d="100"/>
        </p:scale>
        <p:origin x="1554"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21" Type="http://schemas.openxmlformats.org/officeDocument/2006/relationships/slide" Target="slides/slide17.xml"/><Relationship Id="rId34" Type="http://schemas.openxmlformats.org/officeDocument/2006/relationships/slide" Target="slides/slide30.xml"/><Relationship Id="rId42" Type="http://schemas.microsoft.com/office/2018/10/relationships/authors" Target="author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s>
</file>

<file path=ppt/diagrams/_rels/data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diagrams/_rels/drawing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90E6164-8108-4818-BAF5-BBA841978BFE}" type="doc">
      <dgm:prSet loTypeId="urn:microsoft.com/office/officeart/2009/3/layout/HorizontalOrganizationChart" loCatId="hierarchy" qsTypeId="urn:microsoft.com/office/officeart/2005/8/quickstyle/simple1" qsCatId="simple" csTypeId="urn:microsoft.com/office/officeart/2005/8/colors/colorful1" csCatId="colorful" phldr="1"/>
      <dgm:spPr/>
      <dgm:t>
        <a:bodyPr/>
        <a:lstStyle/>
        <a:p>
          <a:endParaRPr lang="en-US"/>
        </a:p>
      </dgm:t>
    </dgm:pt>
    <dgm:pt modelId="{7F63CA73-1FF1-465B-80A3-F7B6942BE7A3}">
      <dgm:prSet/>
      <dgm:spPr/>
      <dgm:t>
        <a:bodyPr/>
        <a:lstStyle/>
        <a:p>
          <a:r>
            <a:rPr lang="en-US" dirty="0"/>
            <a:t>Overview of training goals</a:t>
          </a:r>
        </a:p>
      </dgm:t>
    </dgm:pt>
    <dgm:pt modelId="{FDDC56BE-C712-4B23-BC65-1B75629A934C}" type="parTrans" cxnId="{CC1B0D79-4097-44DD-8BC2-577E5E6FCA98}">
      <dgm:prSet/>
      <dgm:spPr/>
      <dgm:t>
        <a:bodyPr/>
        <a:lstStyle/>
        <a:p>
          <a:endParaRPr lang="en-US"/>
        </a:p>
      </dgm:t>
    </dgm:pt>
    <dgm:pt modelId="{E6CDB892-DB07-47E5-9ECB-92E099A843A9}" type="sibTrans" cxnId="{CC1B0D79-4097-44DD-8BC2-577E5E6FCA98}">
      <dgm:prSet/>
      <dgm:spPr/>
      <dgm:t>
        <a:bodyPr/>
        <a:lstStyle/>
        <a:p>
          <a:endParaRPr lang="en-US"/>
        </a:p>
      </dgm:t>
    </dgm:pt>
    <dgm:pt modelId="{BE8172A8-1963-4C84-8AB6-B7C7439DD2E8}">
      <dgm:prSet custT="1"/>
      <dgm:spPr/>
      <dgm:t>
        <a:bodyPr/>
        <a:lstStyle/>
        <a:p>
          <a:r>
            <a:rPr lang="en-US" sz="1800" dirty="0">
              <a:solidFill>
                <a:schemeClr val="bg1"/>
              </a:solidFill>
              <a:latin typeface="+mn-lt"/>
            </a:rPr>
            <a:t>Collaborative effort: </a:t>
          </a:r>
          <a:r>
            <a:rPr lang="en-US" sz="1800" b="0" i="0" u="none" strike="noStrike" dirty="0">
              <a:solidFill>
                <a:schemeClr val="bg1"/>
              </a:solidFill>
              <a:effectLst/>
              <a:latin typeface="+mn-lt"/>
            </a:rPr>
            <a:t>Town of Hamilton, Forterra NW, WA </a:t>
          </a:r>
          <a:r>
            <a:rPr lang="en-US" sz="1800" b="0" i="0" u="none" strike="noStrike">
              <a:solidFill>
                <a:schemeClr val="bg1"/>
              </a:solidFill>
              <a:effectLst/>
              <a:latin typeface="+mn-lt"/>
            </a:rPr>
            <a:t>State Dept. </a:t>
          </a:r>
          <a:r>
            <a:rPr lang="en-US" sz="1800" b="0" i="0" u="none" strike="noStrike" dirty="0">
              <a:solidFill>
                <a:schemeClr val="bg1"/>
              </a:solidFill>
              <a:effectLst/>
              <a:latin typeface="+mn-lt"/>
            </a:rPr>
            <a:t>of Ecology, My Freedom Living </a:t>
          </a:r>
          <a:endParaRPr lang="en-US" sz="1800" dirty="0">
            <a:solidFill>
              <a:schemeClr val="bg1"/>
            </a:solidFill>
            <a:latin typeface="+mn-lt"/>
          </a:endParaRPr>
        </a:p>
      </dgm:t>
    </dgm:pt>
    <dgm:pt modelId="{BCBAAC6B-FEE7-4A98-93F4-D439C36EFC2B}" type="parTrans" cxnId="{E7E252AF-0DF3-4ED4-AD0A-D423B50C4962}">
      <dgm:prSet/>
      <dgm:spPr/>
      <dgm:t>
        <a:bodyPr/>
        <a:lstStyle/>
        <a:p>
          <a:endParaRPr lang="en-US"/>
        </a:p>
      </dgm:t>
    </dgm:pt>
    <dgm:pt modelId="{6B510C4A-5B15-4B81-A9EC-0FFEA908EAEC}" type="sibTrans" cxnId="{E7E252AF-0DF3-4ED4-AD0A-D423B50C4962}">
      <dgm:prSet/>
      <dgm:spPr/>
      <dgm:t>
        <a:bodyPr/>
        <a:lstStyle/>
        <a:p>
          <a:endParaRPr lang="en-US"/>
        </a:p>
      </dgm:t>
    </dgm:pt>
    <dgm:pt modelId="{214201F7-A987-40F1-88A4-FD16EBF3A5D7}">
      <dgm:prSet/>
      <dgm:spPr/>
      <dgm:t>
        <a:bodyPr/>
        <a:lstStyle/>
        <a:p>
          <a:r>
            <a:rPr lang="en-US" dirty="0"/>
            <a:t>Target Audience: Homeowners, Renters, Seniors, New Residents, and Caregivers</a:t>
          </a:r>
        </a:p>
      </dgm:t>
    </dgm:pt>
    <dgm:pt modelId="{62DF7BDD-42CB-4136-8A95-9803E5994C22}" type="parTrans" cxnId="{F54A5C9C-5BDD-4915-90B2-92AD7F9FF833}">
      <dgm:prSet/>
      <dgm:spPr/>
      <dgm:t>
        <a:bodyPr/>
        <a:lstStyle/>
        <a:p>
          <a:endParaRPr lang="en-US"/>
        </a:p>
      </dgm:t>
    </dgm:pt>
    <dgm:pt modelId="{40719918-401C-4E7B-9841-149D3E059976}" type="sibTrans" cxnId="{F54A5C9C-5BDD-4915-90B2-92AD7F9FF833}">
      <dgm:prSet/>
      <dgm:spPr/>
      <dgm:t>
        <a:bodyPr/>
        <a:lstStyle/>
        <a:p>
          <a:endParaRPr lang="en-US"/>
        </a:p>
      </dgm:t>
    </dgm:pt>
    <dgm:pt modelId="{2AC5E197-BCEA-184C-BD94-B769C2ECBAB7}" type="pres">
      <dgm:prSet presAssocID="{090E6164-8108-4818-BAF5-BBA841978BFE}" presName="hierChild1" presStyleCnt="0">
        <dgm:presLayoutVars>
          <dgm:orgChart val="1"/>
          <dgm:chPref val="1"/>
          <dgm:dir/>
          <dgm:animOne val="branch"/>
          <dgm:animLvl val="lvl"/>
          <dgm:resizeHandles/>
        </dgm:presLayoutVars>
      </dgm:prSet>
      <dgm:spPr/>
    </dgm:pt>
    <dgm:pt modelId="{80095F46-1F93-8E45-A365-006AA7F4EA39}" type="pres">
      <dgm:prSet presAssocID="{7F63CA73-1FF1-465B-80A3-F7B6942BE7A3}" presName="hierRoot1" presStyleCnt="0">
        <dgm:presLayoutVars>
          <dgm:hierBranch val="init"/>
        </dgm:presLayoutVars>
      </dgm:prSet>
      <dgm:spPr/>
    </dgm:pt>
    <dgm:pt modelId="{D52945AA-80E5-BE4C-8406-FD3C363CB3C4}" type="pres">
      <dgm:prSet presAssocID="{7F63CA73-1FF1-465B-80A3-F7B6942BE7A3}" presName="rootComposite1" presStyleCnt="0"/>
      <dgm:spPr/>
    </dgm:pt>
    <dgm:pt modelId="{F642960E-E83B-F948-8976-8657CD0DB2C9}" type="pres">
      <dgm:prSet presAssocID="{7F63CA73-1FF1-465B-80A3-F7B6942BE7A3}" presName="rootText1" presStyleLbl="node0" presStyleIdx="0" presStyleCnt="3">
        <dgm:presLayoutVars>
          <dgm:chPref val="3"/>
        </dgm:presLayoutVars>
      </dgm:prSet>
      <dgm:spPr/>
    </dgm:pt>
    <dgm:pt modelId="{297730E3-4F31-E147-97B4-B72E0D14F61E}" type="pres">
      <dgm:prSet presAssocID="{7F63CA73-1FF1-465B-80A3-F7B6942BE7A3}" presName="rootConnector1" presStyleLbl="node1" presStyleIdx="0" presStyleCnt="0"/>
      <dgm:spPr/>
    </dgm:pt>
    <dgm:pt modelId="{8CF67A4B-B274-8A4E-813B-144BB9626D1B}" type="pres">
      <dgm:prSet presAssocID="{7F63CA73-1FF1-465B-80A3-F7B6942BE7A3}" presName="hierChild2" presStyleCnt="0"/>
      <dgm:spPr/>
    </dgm:pt>
    <dgm:pt modelId="{4098FD70-DCA4-DF4F-A5BD-2B005B360E11}" type="pres">
      <dgm:prSet presAssocID="{7F63CA73-1FF1-465B-80A3-F7B6942BE7A3}" presName="hierChild3" presStyleCnt="0"/>
      <dgm:spPr/>
    </dgm:pt>
    <dgm:pt modelId="{2CB89741-0969-744C-8C30-C764CA6B0D23}" type="pres">
      <dgm:prSet presAssocID="{BE8172A8-1963-4C84-8AB6-B7C7439DD2E8}" presName="hierRoot1" presStyleCnt="0">
        <dgm:presLayoutVars>
          <dgm:hierBranch val="init"/>
        </dgm:presLayoutVars>
      </dgm:prSet>
      <dgm:spPr/>
    </dgm:pt>
    <dgm:pt modelId="{31D25525-4126-E246-B7F8-FD7CC4F13714}" type="pres">
      <dgm:prSet presAssocID="{BE8172A8-1963-4C84-8AB6-B7C7439DD2E8}" presName="rootComposite1" presStyleCnt="0"/>
      <dgm:spPr/>
    </dgm:pt>
    <dgm:pt modelId="{7D9599CD-0BEF-B641-98CA-ACFA312CB679}" type="pres">
      <dgm:prSet presAssocID="{BE8172A8-1963-4C84-8AB6-B7C7439DD2E8}" presName="rootText1" presStyleLbl="node0" presStyleIdx="1" presStyleCnt="3">
        <dgm:presLayoutVars>
          <dgm:chPref val="3"/>
        </dgm:presLayoutVars>
      </dgm:prSet>
      <dgm:spPr/>
    </dgm:pt>
    <dgm:pt modelId="{FB7CF176-FC14-3F4F-9D0C-506B757196F8}" type="pres">
      <dgm:prSet presAssocID="{BE8172A8-1963-4C84-8AB6-B7C7439DD2E8}" presName="rootConnector1" presStyleLbl="node1" presStyleIdx="0" presStyleCnt="0"/>
      <dgm:spPr/>
    </dgm:pt>
    <dgm:pt modelId="{8AF24A39-435D-6342-9BCB-81D0F301F7F9}" type="pres">
      <dgm:prSet presAssocID="{BE8172A8-1963-4C84-8AB6-B7C7439DD2E8}" presName="hierChild2" presStyleCnt="0"/>
      <dgm:spPr/>
    </dgm:pt>
    <dgm:pt modelId="{0A68BDC3-86FD-D642-8B94-7CB46FEF8961}" type="pres">
      <dgm:prSet presAssocID="{BE8172A8-1963-4C84-8AB6-B7C7439DD2E8}" presName="hierChild3" presStyleCnt="0"/>
      <dgm:spPr/>
    </dgm:pt>
    <dgm:pt modelId="{034177A2-7C59-7248-97C1-D1CFCD670BC4}" type="pres">
      <dgm:prSet presAssocID="{214201F7-A987-40F1-88A4-FD16EBF3A5D7}" presName="hierRoot1" presStyleCnt="0">
        <dgm:presLayoutVars>
          <dgm:hierBranch val="init"/>
        </dgm:presLayoutVars>
      </dgm:prSet>
      <dgm:spPr/>
    </dgm:pt>
    <dgm:pt modelId="{93CA3694-33DB-D646-910A-68DD13A90B11}" type="pres">
      <dgm:prSet presAssocID="{214201F7-A987-40F1-88A4-FD16EBF3A5D7}" presName="rootComposite1" presStyleCnt="0"/>
      <dgm:spPr/>
    </dgm:pt>
    <dgm:pt modelId="{A462A0AF-7089-C846-9195-50799C5B7336}" type="pres">
      <dgm:prSet presAssocID="{214201F7-A987-40F1-88A4-FD16EBF3A5D7}" presName="rootText1" presStyleLbl="node0" presStyleIdx="2" presStyleCnt="3">
        <dgm:presLayoutVars>
          <dgm:chPref val="3"/>
        </dgm:presLayoutVars>
      </dgm:prSet>
      <dgm:spPr/>
    </dgm:pt>
    <dgm:pt modelId="{7A853C7C-D6E4-974E-9118-5A79ECB3763A}" type="pres">
      <dgm:prSet presAssocID="{214201F7-A987-40F1-88A4-FD16EBF3A5D7}" presName="rootConnector1" presStyleLbl="node1" presStyleIdx="0" presStyleCnt="0"/>
      <dgm:spPr/>
    </dgm:pt>
    <dgm:pt modelId="{F8D9F2A6-AE78-0040-907C-0E9ED79A7794}" type="pres">
      <dgm:prSet presAssocID="{214201F7-A987-40F1-88A4-FD16EBF3A5D7}" presName="hierChild2" presStyleCnt="0"/>
      <dgm:spPr/>
    </dgm:pt>
    <dgm:pt modelId="{4A29C9F4-3802-2647-B01F-AA945B2456F6}" type="pres">
      <dgm:prSet presAssocID="{214201F7-A987-40F1-88A4-FD16EBF3A5D7}" presName="hierChild3" presStyleCnt="0"/>
      <dgm:spPr/>
    </dgm:pt>
  </dgm:ptLst>
  <dgm:cxnLst>
    <dgm:cxn modelId="{1CFCBB5C-9897-2146-8D0B-26D7174CD0E6}" type="presOf" srcId="{214201F7-A987-40F1-88A4-FD16EBF3A5D7}" destId="{A462A0AF-7089-C846-9195-50799C5B7336}" srcOrd="0" destOrd="0" presId="urn:microsoft.com/office/officeart/2009/3/layout/HorizontalOrganizationChart"/>
    <dgm:cxn modelId="{EF1D465E-D192-6A4C-A65F-42AB455588CE}" type="presOf" srcId="{BE8172A8-1963-4C84-8AB6-B7C7439DD2E8}" destId="{FB7CF176-FC14-3F4F-9D0C-506B757196F8}" srcOrd="1" destOrd="0" presId="urn:microsoft.com/office/officeart/2009/3/layout/HorizontalOrganizationChart"/>
    <dgm:cxn modelId="{02B6AB60-A0D1-4E4A-AAD6-A05C52821C38}" type="presOf" srcId="{7F63CA73-1FF1-465B-80A3-F7B6942BE7A3}" destId="{F642960E-E83B-F948-8976-8657CD0DB2C9}" srcOrd="0" destOrd="0" presId="urn:microsoft.com/office/officeart/2009/3/layout/HorizontalOrganizationChart"/>
    <dgm:cxn modelId="{98B44D64-5ED0-424E-A1D8-48BACCCF8264}" type="presOf" srcId="{7F63CA73-1FF1-465B-80A3-F7B6942BE7A3}" destId="{297730E3-4F31-E147-97B4-B72E0D14F61E}" srcOrd="1" destOrd="0" presId="urn:microsoft.com/office/officeart/2009/3/layout/HorizontalOrganizationChart"/>
    <dgm:cxn modelId="{AC95BC67-5B5D-854F-B9D8-F729E0975885}" type="presOf" srcId="{090E6164-8108-4818-BAF5-BBA841978BFE}" destId="{2AC5E197-BCEA-184C-BD94-B769C2ECBAB7}" srcOrd="0" destOrd="0" presId="urn:microsoft.com/office/officeart/2009/3/layout/HorizontalOrganizationChart"/>
    <dgm:cxn modelId="{CC1B0D79-4097-44DD-8BC2-577E5E6FCA98}" srcId="{090E6164-8108-4818-BAF5-BBA841978BFE}" destId="{7F63CA73-1FF1-465B-80A3-F7B6942BE7A3}" srcOrd="0" destOrd="0" parTransId="{FDDC56BE-C712-4B23-BC65-1B75629A934C}" sibTransId="{E6CDB892-DB07-47E5-9ECB-92E099A843A9}"/>
    <dgm:cxn modelId="{85129599-81C1-9042-B2F1-55CB0F93D851}" type="presOf" srcId="{BE8172A8-1963-4C84-8AB6-B7C7439DD2E8}" destId="{7D9599CD-0BEF-B641-98CA-ACFA312CB679}" srcOrd="0" destOrd="0" presId="urn:microsoft.com/office/officeart/2009/3/layout/HorizontalOrganizationChart"/>
    <dgm:cxn modelId="{F54A5C9C-5BDD-4915-90B2-92AD7F9FF833}" srcId="{090E6164-8108-4818-BAF5-BBA841978BFE}" destId="{214201F7-A987-40F1-88A4-FD16EBF3A5D7}" srcOrd="2" destOrd="0" parTransId="{62DF7BDD-42CB-4136-8A95-9803E5994C22}" sibTransId="{40719918-401C-4E7B-9841-149D3E059976}"/>
    <dgm:cxn modelId="{E7E252AF-0DF3-4ED4-AD0A-D423B50C4962}" srcId="{090E6164-8108-4818-BAF5-BBA841978BFE}" destId="{BE8172A8-1963-4C84-8AB6-B7C7439DD2E8}" srcOrd="1" destOrd="0" parTransId="{BCBAAC6B-FEE7-4A98-93F4-D439C36EFC2B}" sibTransId="{6B510C4A-5B15-4B81-A9EC-0FFEA908EAEC}"/>
    <dgm:cxn modelId="{002127FA-0485-1042-90CB-1CAAAAB78514}" type="presOf" srcId="{214201F7-A987-40F1-88A4-FD16EBF3A5D7}" destId="{7A853C7C-D6E4-974E-9118-5A79ECB3763A}" srcOrd="1" destOrd="0" presId="urn:microsoft.com/office/officeart/2009/3/layout/HorizontalOrganizationChart"/>
    <dgm:cxn modelId="{00CA8F35-01B6-D745-9D6C-AC7AC3533575}" type="presParOf" srcId="{2AC5E197-BCEA-184C-BD94-B769C2ECBAB7}" destId="{80095F46-1F93-8E45-A365-006AA7F4EA39}" srcOrd="0" destOrd="0" presId="urn:microsoft.com/office/officeart/2009/3/layout/HorizontalOrganizationChart"/>
    <dgm:cxn modelId="{3E37B491-370D-CF4E-9D13-3139646ADE0D}" type="presParOf" srcId="{80095F46-1F93-8E45-A365-006AA7F4EA39}" destId="{D52945AA-80E5-BE4C-8406-FD3C363CB3C4}" srcOrd="0" destOrd="0" presId="urn:microsoft.com/office/officeart/2009/3/layout/HorizontalOrganizationChart"/>
    <dgm:cxn modelId="{25687E77-802E-8443-A841-3D3303AB9254}" type="presParOf" srcId="{D52945AA-80E5-BE4C-8406-FD3C363CB3C4}" destId="{F642960E-E83B-F948-8976-8657CD0DB2C9}" srcOrd="0" destOrd="0" presId="urn:microsoft.com/office/officeart/2009/3/layout/HorizontalOrganizationChart"/>
    <dgm:cxn modelId="{DC318A30-41B4-3544-A828-4DA4BCEDCB0C}" type="presParOf" srcId="{D52945AA-80E5-BE4C-8406-FD3C363CB3C4}" destId="{297730E3-4F31-E147-97B4-B72E0D14F61E}" srcOrd="1" destOrd="0" presId="urn:microsoft.com/office/officeart/2009/3/layout/HorizontalOrganizationChart"/>
    <dgm:cxn modelId="{97EDFD6D-086F-1E45-B802-8001DC1DE373}" type="presParOf" srcId="{80095F46-1F93-8E45-A365-006AA7F4EA39}" destId="{8CF67A4B-B274-8A4E-813B-144BB9626D1B}" srcOrd="1" destOrd="0" presId="urn:microsoft.com/office/officeart/2009/3/layout/HorizontalOrganizationChart"/>
    <dgm:cxn modelId="{4205F80D-F27C-7C4E-93AE-2BE2338798AA}" type="presParOf" srcId="{80095F46-1F93-8E45-A365-006AA7F4EA39}" destId="{4098FD70-DCA4-DF4F-A5BD-2B005B360E11}" srcOrd="2" destOrd="0" presId="urn:microsoft.com/office/officeart/2009/3/layout/HorizontalOrganizationChart"/>
    <dgm:cxn modelId="{67D37659-EB24-CB49-8FC2-97B36BA71802}" type="presParOf" srcId="{2AC5E197-BCEA-184C-BD94-B769C2ECBAB7}" destId="{2CB89741-0969-744C-8C30-C764CA6B0D23}" srcOrd="1" destOrd="0" presId="urn:microsoft.com/office/officeart/2009/3/layout/HorizontalOrganizationChart"/>
    <dgm:cxn modelId="{3FADE72E-2BFD-B84A-B48E-37615F6178DA}" type="presParOf" srcId="{2CB89741-0969-744C-8C30-C764CA6B0D23}" destId="{31D25525-4126-E246-B7F8-FD7CC4F13714}" srcOrd="0" destOrd="0" presId="urn:microsoft.com/office/officeart/2009/3/layout/HorizontalOrganizationChart"/>
    <dgm:cxn modelId="{FE91D0E2-1F28-1A41-98C7-A0F597479DB3}" type="presParOf" srcId="{31D25525-4126-E246-B7F8-FD7CC4F13714}" destId="{7D9599CD-0BEF-B641-98CA-ACFA312CB679}" srcOrd="0" destOrd="0" presId="urn:microsoft.com/office/officeart/2009/3/layout/HorizontalOrganizationChart"/>
    <dgm:cxn modelId="{94884B09-3154-1549-8063-BC272E0FB5FB}" type="presParOf" srcId="{31D25525-4126-E246-B7F8-FD7CC4F13714}" destId="{FB7CF176-FC14-3F4F-9D0C-506B757196F8}" srcOrd="1" destOrd="0" presId="urn:microsoft.com/office/officeart/2009/3/layout/HorizontalOrganizationChart"/>
    <dgm:cxn modelId="{3DA4F3D0-7513-1740-963E-815D44AE8F1E}" type="presParOf" srcId="{2CB89741-0969-744C-8C30-C764CA6B0D23}" destId="{8AF24A39-435D-6342-9BCB-81D0F301F7F9}" srcOrd="1" destOrd="0" presId="urn:microsoft.com/office/officeart/2009/3/layout/HorizontalOrganizationChart"/>
    <dgm:cxn modelId="{236102F7-16AC-3944-A3A6-828E73FD07B8}" type="presParOf" srcId="{2CB89741-0969-744C-8C30-C764CA6B0D23}" destId="{0A68BDC3-86FD-D642-8B94-7CB46FEF8961}" srcOrd="2" destOrd="0" presId="urn:microsoft.com/office/officeart/2009/3/layout/HorizontalOrganizationChart"/>
    <dgm:cxn modelId="{E81F3826-70F7-1544-B90D-2FF988987684}" type="presParOf" srcId="{2AC5E197-BCEA-184C-BD94-B769C2ECBAB7}" destId="{034177A2-7C59-7248-97C1-D1CFCD670BC4}" srcOrd="2" destOrd="0" presId="urn:microsoft.com/office/officeart/2009/3/layout/HorizontalOrganizationChart"/>
    <dgm:cxn modelId="{FE150846-57BB-404F-8AB9-A2D48CDBBE7B}" type="presParOf" srcId="{034177A2-7C59-7248-97C1-D1CFCD670BC4}" destId="{93CA3694-33DB-D646-910A-68DD13A90B11}" srcOrd="0" destOrd="0" presId="urn:microsoft.com/office/officeart/2009/3/layout/HorizontalOrganizationChart"/>
    <dgm:cxn modelId="{851A9EEB-2B91-2947-A2F8-0098199E96FF}" type="presParOf" srcId="{93CA3694-33DB-D646-910A-68DD13A90B11}" destId="{A462A0AF-7089-C846-9195-50799C5B7336}" srcOrd="0" destOrd="0" presId="urn:microsoft.com/office/officeart/2009/3/layout/HorizontalOrganizationChart"/>
    <dgm:cxn modelId="{2A77BAFC-52CC-4C43-8DE0-B94A992A0A20}" type="presParOf" srcId="{93CA3694-33DB-D646-910A-68DD13A90B11}" destId="{7A853C7C-D6E4-974E-9118-5A79ECB3763A}" srcOrd="1" destOrd="0" presId="urn:microsoft.com/office/officeart/2009/3/layout/HorizontalOrganizationChart"/>
    <dgm:cxn modelId="{DE7D2C46-B1C8-F242-BE32-55F02CAC5869}" type="presParOf" srcId="{034177A2-7C59-7248-97C1-D1CFCD670BC4}" destId="{F8D9F2A6-AE78-0040-907C-0E9ED79A7794}" srcOrd="1" destOrd="0" presId="urn:microsoft.com/office/officeart/2009/3/layout/HorizontalOrganizationChart"/>
    <dgm:cxn modelId="{05949629-3B27-334A-9889-1FE9E0D0FE05}" type="presParOf" srcId="{034177A2-7C59-7248-97C1-D1CFCD670BC4}" destId="{4A29C9F4-3802-2647-B01F-AA945B2456F6}" srcOrd="2" destOrd="0" presId="urn:microsoft.com/office/officeart/2009/3/layout/HorizontalOrganizationChar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20E6945-A760-4F2E-9449-3C38690E3B56}"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1E62DB4D-00EA-40AA-A928-D41749A0CA51}">
      <dgm:prSet/>
      <dgm:spPr/>
      <dgm:t>
        <a:bodyPr/>
        <a:lstStyle/>
        <a:p>
          <a:r>
            <a:rPr lang="en-US"/>
            <a:t>Supports Hamilton’s emergency planning and resilience </a:t>
          </a:r>
        </a:p>
      </dgm:t>
    </dgm:pt>
    <dgm:pt modelId="{B7C0D766-2751-4234-AC01-8E566139F753}" type="parTrans" cxnId="{0AAFC7EA-C643-46FD-8863-6F69CF83457C}">
      <dgm:prSet/>
      <dgm:spPr/>
      <dgm:t>
        <a:bodyPr/>
        <a:lstStyle/>
        <a:p>
          <a:endParaRPr lang="en-US"/>
        </a:p>
      </dgm:t>
    </dgm:pt>
    <dgm:pt modelId="{4BA6395A-A52C-4C7B-AC40-D9CEB5A0FFFF}" type="sibTrans" cxnId="{0AAFC7EA-C643-46FD-8863-6F69CF83457C}">
      <dgm:prSet/>
      <dgm:spPr/>
      <dgm:t>
        <a:bodyPr/>
        <a:lstStyle/>
        <a:p>
          <a:endParaRPr lang="en-US"/>
        </a:p>
      </dgm:t>
    </dgm:pt>
    <dgm:pt modelId="{98AF030D-7F49-4B29-BC44-DE90473731CC}">
      <dgm:prSet/>
      <dgm:spPr/>
      <dgm:t>
        <a:bodyPr/>
        <a:lstStyle/>
        <a:p>
          <a:r>
            <a:rPr lang="en-US"/>
            <a:t>Flooding = #1 declared disaster in the U.S.</a:t>
          </a:r>
        </a:p>
      </dgm:t>
    </dgm:pt>
    <dgm:pt modelId="{08E7445B-7CF2-4801-B323-B6F082129DE3}" type="parTrans" cxnId="{3BAA66A3-3BB4-4CDD-98BF-D160FAD0ADF0}">
      <dgm:prSet/>
      <dgm:spPr/>
      <dgm:t>
        <a:bodyPr/>
        <a:lstStyle/>
        <a:p>
          <a:endParaRPr lang="en-US"/>
        </a:p>
      </dgm:t>
    </dgm:pt>
    <dgm:pt modelId="{0A0D3713-3BDD-43A1-A68D-8C2039C392AE}" type="sibTrans" cxnId="{3BAA66A3-3BB4-4CDD-98BF-D160FAD0ADF0}">
      <dgm:prSet/>
      <dgm:spPr/>
      <dgm:t>
        <a:bodyPr/>
        <a:lstStyle/>
        <a:p>
          <a:endParaRPr lang="en-US"/>
        </a:p>
      </dgm:t>
    </dgm:pt>
    <dgm:pt modelId="{05682C94-3B9D-4BE7-90F1-F554C18EF38C}">
      <dgm:prSet/>
      <dgm:spPr/>
      <dgm:t>
        <a:bodyPr/>
        <a:lstStyle/>
        <a:p>
          <a:r>
            <a:rPr lang="en-US"/>
            <a:t>Hamilton is uniquely vulnerable</a:t>
          </a:r>
        </a:p>
      </dgm:t>
    </dgm:pt>
    <dgm:pt modelId="{2279F77A-5AFD-4223-9060-A579AD0AEF3D}" type="parTrans" cxnId="{0AF1E592-92CC-4188-AD9C-F0424EE1EEFA}">
      <dgm:prSet/>
      <dgm:spPr/>
      <dgm:t>
        <a:bodyPr/>
        <a:lstStyle/>
        <a:p>
          <a:endParaRPr lang="en-US"/>
        </a:p>
      </dgm:t>
    </dgm:pt>
    <dgm:pt modelId="{BBF541BE-FBE7-49FA-A194-4E763BBAC101}" type="sibTrans" cxnId="{0AF1E592-92CC-4188-AD9C-F0424EE1EEFA}">
      <dgm:prSet/>
      <dgm:spPr/>
      <dgm:t>
        <a:bodyPr/>
        <a:lstStyle/>
        <a:p>
          <a:endParaRPr lang="en-US"/>
        </a:p>
      </dgm:t>
    </dgm:pt>
    <dgm:pt modelId="{1CE299A7-2B38-144A-8F12-69796AD332A4}" type="pres">
      <dgm:prSet presAssocID="{420E6945-A760-4F2E-9449-3C38690E3B56}" presName="vert0" presStyleCnt="0">
        <dgm:presLayoutVars>
          <dgm:dir/>
          <dgm:animOne val="branch"/>
          <dgm:animLvl val="lvl"/>
        </dgm:presLayoutVars>
      </dgm:prSet>
      <dgm:spPr/>
    </dgm:pt>
    <dgm:pt modelId="{67CBD73B-BED8-2346-9B79-F48DB0440B4E}" type="pres">
      <dgm:prSet presAssocID="{1E62DB4D-00EA-40AA-A928-D41749A0CA51}" presName="thickLine" presStyleLbl="alignNode1" presStyleIdx="0" presStyleCnt="3"/>
      <dgm:spPr/>
    </dgm:pt>
    <dgm:pt modelId="{4DF820F5-C1D0-4948-B6EE-1264F27A84D1}" type="pres">
      <dgm:prSet presAssocID="{1E62DB4D-00EA-40AA-A928-D41749A0CA51}" presName="horz1" presStyleCnt="0"/>
      <dgm:spPr/>
    </dgm:pt>
    <dgm:pt modelId="{0DE262DB-918F-2741-97A9-B60D38A49BAD}" type="pres">
      <dgm:prSet presAssocID="{1E62DB4D-00EA-40AA-A928-D41749A0CA51}" presName="tx1" presStyleLbl="revTx" presStyleIdx="0" presStyleCnt="3"/>
      <dgm:spPr/>
    </dgm:pt>
    <dgm:pt modelId="{A45C409F-CB7A-A441-AD75-8EAE8AC58BDD}" type="pres">
      <dgm:prSet presAssocID="{1E62DB4D-00EA-40AA-A928-D41749A0CA51}" presName="vert1" presStyleCnt="0"/>
      <dgm:spPr/>
    </dgm:pt>
    <dgm:pt modelId="{6E47E96B-4CAA-8B4F-BF90-C3A076407E38}" type="pres">
      <dgm:prSet presAssocID="{98AF030D-7F49-4B29-BC44-DE90473731CC}" presName="thickLine" presStyleLbl="alignNode1" presStyleIdx="1" presStyleCnt="3"/>
      <dgm:spPr/>
    </dgm:pt>
    <dgm:pt modelId="{CFA6D4F6-7CC5-1546-82B9-4835802B199E}" type="pres">
      <dgm:prSet presAssocID="{98AF030D-7F49-4B29-BC44-DE90473731CC}" presName="horz1" presStyleCnt="0"/>
      <dgm:spPr/>
    </dgm:pt>
    <dgm:pt modelId="{1088A5BC-D551-694D-85D3-4694C0F99C58}" type="pres">
      <dgm:prSet presAssocID="{98AF030D-7F49-4B29-BC44-DE90473731CC}" presName="tx1" presStyleLbl="revTx" presStyleIdx="1" presStyleCnt="3"/>
      <dgm:spPr/>
    </dgm:pt>
    <dgm:pt modelId="{3E845010-974E-824A-85C9-3B18564954AF}" type="pres">
      <dgm:prSet presAssocID="{98AF030D-7F49-4B29-BC44-DE90473731CC}" presName="vert1" presStyleCnt="0"/>
      <dgm:spPr/>
    </dgm:pt>
    <dgm:pt modelId="{558CDAC0-6F83-3C42-ADE7-BCAF2AC659E9}" type="pres">
      <dgm:prSet presAssocID="{05682C94-3B9D-4BE7-90F1-F554C18EF38C}" presName="thickLine" presStyleLbl="alignNode1" presStyleIdx="2" presStyleCnt="3"/>
      <dgm:spPr/>
    </dgm:pt>
    <dgm:pt modelId="{282A5FBD-CFF2-EC44-B791-41109B72FA99}" type="pres">
      <dgm:prSet presAssocID="{05682C94-3B9D-4BE7-90F1-F554C18EF38C}" presName="horz1" presStyleCnt="0"/>
      <dgm:spPr/>
    </dgm:pt>
    <dgm:pt modelId="{7F208DA0-8AD4-784C-8D55-3CB0E1F7D485}" type="pres">
      <dgm:prSet presAssocID="{05682C94-3B9D-4BE7-90F1-F554C18EF38C}" presName="tx1" presStyleLbl="revTx" presStyleIdx="2" presStyleCnt="3"/>
      <dgm:spPr/>
    </dgm:pt>
    <dgm:pt modelId="{AE33F30C-2D4F-0143-821A-75A2E1644DC1}" type="pres">
      <dgm:prSet presAssocID="{05682C94-3B9D-4BE7-90F1-F554C18EF38C}" presName="vert1" presStyleCnt="0"/>
      <dgm:spPr/>
    </dgm:pt>
  </dgm:ptLst>
  <dgm:cxnLst>
    <dgm:cxn modelId="{210A172A-7945-7A47-9456-171CA48C21EB}" type="presOf" srcId="{420E6945-A760-4F2E-9449-3C38690E3B56}" destId="{1CE299A7-2B38-144A-8F12-69796AD332A4}" srcOrd="0" destOrd="0" presId="urn:microsoft.com/office/officeart/2008/layout/LinedList"/>
    <dgm:cxn modelId="{8D34E280-7461-244E-9EDD-7374039EF39A}" type="presOf" srcId="{98AF030D-7F49-4B29-BC44-DE90473731CC}" destId="{1088A5BC-D551-694D-85D3-4694C0F99C58}" srcOrd="0" destOrd="0" presId="urn:microsoft.com/office/officeart/2008/layout/LinedList"/>
    <dgm:cxn modelId="{0AF1E592-92CC-4188-AD9C-F0424EE1EEFA}" srcId="{420E6945-A760-4F2E-9449-3C38690E3B56}" destId="{05682C94-3B9D-4BE7-90F1-F554C18EF38C}" srcOrd="2" destOrd="0" parTransId="{2279F77A-5AFD-4223-9060-A579AD0AEF3D}" sibTransId="{BBF541BE-FBE7-49FA-A194-4E763BBAC101}"/>
    <dgm:cxn modelId="{3BAA66A3-3BB4-4CDD-98BF-D160FAD0ADF0}" srcId="{420E6945-A760-4F2E-9449-3C38690E3B56}" destId="{98AF030D-7F49-4B29-BC44-DE90473731CC}" srcOrd="1" destOrd="0" parTransId="{08E7445B-7CF2-4801-B323-B6F082129DE3}" sibTransId="{0A0D3713-3BDD-43A1-A68D-8C2039C392AE}"/>
    <dgm:cxn modelId="{25378BBF-6B28-5846-B659-96D6F641703C}" type="presOf" srcId="{1E62DB4D-00EA-40AA-A928-D41749A0CA51}" destId="{0DE262DB-918F-2741-97A9-B60D38A49BAD}" srcOrd="0" destOrd="0" presId="urn:microsoft.com/office/officeart/2008/layout/LinedList"/>
    <dgm:cxn modelId="{5DAE1DE3-FE7E-DE4B-8502-12FD05D01B39}" type="presOf" srcId="{05682C94-3B9D-4BE7-90F1-F554C18EF38C}" destId="{7F208DA0-8AD4-784C-8D55-3CB0E1F7D485}" srcOrd="0" destOrd="0" presId="urn:microsoft.com/office/officeart/2008/layout/LinedList"/>
    <dgm:cxn modelId="{0AAFC7EA-C643-46FD-8863-6F69CF83457C}" srcId="{420E6945-A760-4F2E-9449-3C38690E3B56}" destId="{1E62DB4D-00EA-40AA-A928-D41749A0CA51}" srcOrd="0" destOrd="0" parTransId="{B7C0D766-2751-4234-AC01-8E566139F753}" sibTransId="{4BA6395A-A52C-4C7B-AC40-D9CEB5A0FFFF}"/>
    <dgm:cxn modelId="{23A46C7D-EEC8-4540-A004-3BE8C155580B}" type="presParOf" srcId="{1CE299A7-2B38-144A-8F12-69796AD332A4}" destId="{67CBD73B-BED8-2346-9B79-F48DB0440B4E}" srcOrd="0" destOrd="0" presId="urn:microsoft.com/office/officeart/2008/layout/LinedList"/>
    <dgm:cxn modelId="{24734BFB-7EE5-0344-AD76-46B20437CB8D}" type="presParOf" srcId="{1CE299A7-2B38-144A-8F12-69796AD332A4}" destId="{4DF820F5-C1D0-4948-B6EE-1264F27A84D1}" srcOrd="1" destOrd="0" presId="urn:microsoft.com/office/officeart/2008/layout/LinedList"/>
    <dgm:cxn modelId="{AB752034-913D-2B4C-8260-5CE3B009F4B2}" type="presParOf" srcId="{4DF820F5-C1D0-4948-B6EE-1264F27A84D1}" destId="{0DE262DB-918F-2741-97A9-B60D38A49BAD}" srcOrd="0" destOrd="0" presId="urn:microsoft.com/office/officeart/2008/layout/LinedList"/>
    <dgm:cxn modelId="{C0248C7E-C6C3-614E-BFA2-E19A3DAB7FC2}" type="presParOf" srcId="{4DF820F5-C1D0-4948-B6EE-1264F27A84D1}" destId="{A45C409F-CB7A-A441-AD75-8EAE8AC58BDD}" srcOrd="1" destOrd="0" presId="urn:microsoft.com/office/officeart/2008/layout/LinedList"/>
    <dgm:cxn modelId="{DAD676F0-2708-FD4A-B0C6-1FBAFA641007}" type="presParOf" srcId="{1CE299A7-2B38-144A-8F12-69796AD332A4}" destId="{6E47E96B-4CAA-8B4F-BF90-C3A076407E38}" srcOrd="2" destOrd="0" presId="urn:microsoft.com/office/officeart/2008/layout/LinedList"/>
    <dgm:cxn modelId="{E947101E-E0DA-384B-88A7-4F83848CEBAC}" type="presParOf" srcId="{1CE299A7-2B38-144A-8F12-69796AD332A4}" destId="{CFA6D4F6-7CC5-1546-82B9-4835802B199E}" srcOrd="3" destOrd="0" presId="urn:microsoft.com/office/officeart/2008/layout/LinedList"/>
    <dgm:cxn modelId="{1AA38A07-D21A-4643-A216-A73AA4A99E96}" type="presParOf" srcId="{CFA6D4F6-7CC5-1546-82B9-4835802B199E}" destId="{1088A5BC-D551-694D-85D3-4694C0F99C58}" srcOrd="0" destOrd="0" presId="urn:microsoft.com/office/officeart/2008/layout/LinedList"/>
    <dgm:cxn modelId="{DBAB4C28-A166-A442-AB29-5E512DFC6AA0}" type="presParOf" srcId="{CFA6D4F6-7CC5-1546-82B9-4835802B199E}" destId="{3E845010-974E-824A-85C9-3B18564954AF}" srcOrd="1" destOrd="0" presId="urn:microsoft.com/office/officeart/2008/layout/LinedList"/>
    <dgm:cxn modelId="{666AFEDC-65A5-B149-959B-1AA5EEA92F99}" type="presParOf" srcId="{1CE299A7-2B38-144A-8F12-69796AD332A4}" destId="{558CDAC0-6F83-3C42-ADE7-BCAF2AC659E9}" srcOrd="4" destOrd="0" presId="urn:microsoft.com/office/officeart/2008/layout/LinedList"/>
    <dgm:cxn modelId="{C431570E-24E3-8448-89D7-548C1202ECFF}" type="presParOf" srcId="{1CE299A7-2B38-144A-8F12-69796AD332A4}" destId="{282A5FBD-CFF2-EC44-B791-41109B72FA99}" srcOrd="5" destOrd="0" presId="urn:microsoft.com/office/officeart/2008/layout/LinedList"/>
    <dgm:cxn modelId="{2F6EB316-FF9B-D24B-A08E-91B3341D8F61}" type="presParOf" srcId="{282A5FBD-CFF2-EC44-B791-41109B72FA99}" destId="{7F208DA0-8AD4-784C-8D55-3CB0E1F7D485}" srcOrd="0" destOrd="0" presId="urn:microsoft.com/office/officeart/2008/layout/LinedList"/>
    <dgm:cxn modelId="{1DC91F02-148F-0F4E-A93E-4F304AE7D34F}" type="presParOf" srcId="{282A5FBD-CFF2-EC44-B791-41109B72FA99}" destId="{AE33F30C-2D4F-0143-821A-75A2E1644DC1}" srcOrd="1" destOrd="0" presId="urn:microsoft.com/office/officeart/2008/layout/LinedList"/>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7FFB89E-0AA5-4D93-86D0-A3A2FBB2485D}" type="doc">
      <dgm:prSet loTypeId="urn:microsoft.com/office/officeart/2005/8/layout/list1" loCatId="list" qsTypeId="urn:microsoft.com/office/officeart/2005/8/quickstyle/simple1" qsCatId="simple" csTypeId="urn:microsoft.com/office/officeart/2005/8/colors/colorful5" csCatId="colorful"/>
      <dgm:spPr/>
      <dgm:t>
        <a:bodyPr/>
        <a:lstStyle/>
        <a:p>
          <a:endParaRPr lang="en-US"/>
        </a:p>
      </dgm:t>
    </dgm:pt>
    <dgm:pt modelId="{A2EF5B45-849B-4C48-B9A5-A2E90FADBAEC}">
      <dgm:prSet/>
      <dgm:spPr/>
      <dgm:t>
        <a:bodyPr/>
        <a:lstStyle/>
        <a:p>
          <a:r>
            <a:rPr lang="en-US"/>
            <a:t>Weather-related</a:t>
          </a:r>
        </a:p>
      </dgm:t>
    </dgm:pt>
    <dgm:pt modelId="{7B349C0E-4C39-4B9E-A5F1-CF8BAD922B52}" type="parTrans" cxnId="{85E37332-EE46-477A-B7EB-0538A4C354FD}">
      <dgm:prSet/>
      <dgm:spPr/>
      <dgm:t>
        <a:bodyPr/>
        <a:lstStyle/>
        <a:p>
          <a:endParaRPr lang="en-US"/>
        </a:p>
      </dgm:t>
    </dgm:pt>
    <dgm:pt modelId="{C87D261F-B357-4853-9C2E-2F38E744D5C2}" type="sibTrans" cxnId="{85E37332-EE46-477A-B7EB-0538A4C354FD}">
      <dgm:prSet/>
      <dgm:spPr/>
      <dgm:t>
        <a:bodyPr/>
        <a:lstStyle/>
        <a:p>
          <a:endParaRPr lang="en-US"/>
        </a:p>
      </dgm:t>
    </dgm:pt>
    <dgm:pt modelId="{F1F518E0-33B1-4132-9320-5BA086D823E6}">
      <dgm:prSet/>
      <dgm:spPr/>
      <dgm:t>
        <a:bodyPr/>
        <a:lstStyle/>
        <a:p>
          <a:r>
            <a:rPr lang="en-US"/>
            <a:t>Altered condition</a:t>
          </a:r>
        </a:p>
      </dgm:t>
    </dgm:pt>
    <dgm:pt modelId="{063194AC-B635-4944-BF85-8D3D63027CD7}" type="parTrans" cxnId="{055B6984-7231-4E6A-8BBA-FFA734A98064}">
      <dgm:prSet/>
      <dgm:spPr/>
      <dgm:t>
        <a:bodyPr/>
        <a:lstStyle/>
        <a:p>
          <a:endParaRPr lang="en-US"/>
        </a:p>
      </dgm:t>
    </dgm:pt>
    <dgm:pt modelId="{559E0CFB-A1A2-4673-82A4-CA935B64E4FE}" type="sibTrans" cxnId="{055B6984-7231-4E6A-8BBA-FFA734A98064}">
      <dgm:prSet/>
      <dgm:spPr/>
      <dgm:t>
        <a:bodyPr/>
        <a:lstStyle/>
        <a:p>
          <a:endParaRPr lang="en-US"/>
        </a:p>
      </dgm:t>
    </dgm:pt>
    <dgm:pt modelId="{7F2FAF8B-CEC0-4A91-9444-29EF05689936}">
      <dgm:prSet/>
      <dgm:spPr/>
      <dgm:t>
        <a:bodyPr/>
        <a:lstStyle/>
        <a:p>
          <a:r>
            <a:rPr lang="en-US"/>
            <a:t>Flash floods</a:t>
          </a:r>
        </a:p>
      </dgm:t>
    </dgm:pt>
    <dgm:pt modelId="{72D16204-6D08-4E21-A80F-06B054699D19}" type="parTrans" cxnId="{17A1FC2F-1FCD-45D5-B919-A6C02E38D932}">
      <dgm:prSet/>
      <dgm:spPr/>
      <dgm:t>
        <a:bodyPr/>
        <a:lstStyle/>
        <a:p>
          <a:endParaRPr lang="en-US"/>
        </a:p>
      </dgm:t>
    </dgm:pt>
    <dgm:pt modelId="{2BA9F7EA-5CBC-4F4E-ADFF-231B4D43126E}" type="sibTrans" cxnId="{17A1FC2F-1FCD-45D5-B919-A6C02E38D932}">
      <dgm:prSet/>
      <dgm:spPr/>
      <dgm:t>
        <a:bodyPr/>
        <a:lstStyle/>
        <a:p>
          <a:endParaRPr lang="en-US"/>
        </a:p>
      </dgm:t>
    </dgm:pt>
    <dgm:pt modelId="{E18BE80F-2873-42F7-A19B-2E487FAEBA1E}">
      <dgm:prSet/>
      <dgm:spPr/>
      <dgm:t>
        <a:bodyPr/>
        <a:lstStyle/>
        <a:p>
          <a:r>
            <a:rPr lang="en-US"/>
            <a:t>Compound floods</a:t>
          </a:r>
        </a:p>
      </dgm:t>
    </dgm:pt>
    <dgm:pt modelId="{4AFBE7A4-FB43-4174-B4E2-2A375B6C5760}" type="parTrans" cxnId="{537875E8-1C49-47ED-AC2D-C666451F20FE}">
      <dgm:prSet/>
      <dgm:spPr/>
      <dgm:t>
        <a:bodyPr/>
        <a:lstStyle/>
        <a:p>
          <a:endParaRPr lang="en-US"/>
        </a:p>
      </dgm:t>
    </dgm:pt>
    <dgm:pt modelId="{1A810CA3-16E5-4AE0-A9E6-41163927EFAE}" type="sibTrans" cxnId="{537875E8-1C49-47ED-AC2D-C666451F20FE}">
      <dgm:prSet/>
      <dgm:spPr/>
      <dgm:t>
        <a:bodyPr/>
        <a:lstStyle/>
        <a:p>
          <a:endParaRPr lang="en-US"/>
        </a:p>
      </dgm:t>
    </dgm:pt>
    <dgm:pt modelId="{C0010758-765C-A747-801A-6D93FE482932}" type="pres">
      <dgm:prSet presAssocID="{67FFB89E-0AA5-4D93-86D0-A3A2FBB2485D}" presName="linear" presStyleCnt="0">
        <dgm:presLayoutVars>
          <dgm:dir/>
          <dgm:animLvl val="lvl"/>
          <dgm:resizeHandles val="exact"/>
        </dgm:presLayoutVars>
      </dgm:prSet>
      <dgm:spPr/>
    </dgm:pt>
    <dgm:pt modelId="{E2E56C41-C8C0-E246-9EDD-0A73DC5DB8CA}" type="pres">
      <dgm:prSet presAssocID="{A2EF5B45-849B-4C48-B9A5-A2E90FADBAEC}" presName="parentLin" presStyleCnt="0"/>
      <dgm:spPr/>
    </dgm:pt>
    <dgm:pt modelId="{EDA8A780-7121-0C45-AB87-B52C29704B82}" type="pres">
      <dgm:prSet presAssocID="{A2EF5B45-849B-4C48-B9A5-A2E90FADBAEC}" presName="parentLeftMargin" presStyleLbl="node1" presStyleIdx="0" presStyleCnt="4"/>
      <dgm:spPr/>
    </dgm:pt>
    <dgm:pt modelId="{EEA19B3A-47BC-D64A-970F-C5B64E0FF702}" type="pres">
      <dgm:prSet presAssocID="{A2EF5B45-849B-4C48-B9A5-A2E90FADBAEC}" presName="parentText" presStyleLbl="node1" presStyleIdx="0" presStyleCnt="4">
        <dgm:presLayoutVars>
          <dgm:chMax val="0"/>
          <dgm:bulletEnabled val="1"/>
        </dgm:presLayoutVars>
      </dgm:prSet>
      <dgm:spPr/>
    </dgm:pt>
    <dgm:pt modelId="{5D4792CC-274F-7247-A42C-425D1872978E}" type="pres">
      <dgm:prSet presAssocID="{A2EF5B45-849B-4C48-B9A5-A2E90FADBAEC}" presName="negativeSpace" presStyleCnt="0"/>
      <dgm:spPr/>
    </dgm:pt>
    <dgm:pt modelId="{FEEBA37A-ED7A-864F-B189-02A93E210393}" type="pres">
      <dgm:prSet presAssocID="{A2EF5B45-849B-4C48-B9A5-A2E90FADBAEC}" presName="childText" presStyleLbl="conFgAcc1" presStyleIdx="0" presStyleCnt="4">
        <dgm:presLayoutVars>
          <dgm:bulletEnabled val="1"/>
        </dgm:presLayoutVars>
      </dgm:prSet>
      <dgm:spPr/>
    </dgm:pt>
    <dgm:pt modelId="{8AFD9090-7B69-DC44-A480-74090F83AD8E}" type="pres">
      <dgm:prSet presAssocID="{C87D261F-B357-4853-9C2E-2F38E744D5C2}" presName="spaceBetweenRectangles" presStyleCnt="0"/>
      <dgm:spPr/>
    </dgm:pt>
    <dgm:pt modelId="{9E2126A0-6B72-6D4A-8770-25DC72A6A310}" type="pres">
      <dgm:prSet presAssocID="{F1F518E0-33B1-4132-9320-5BA086D823E6}" presName="parentLin" presStyleCnt="0"/>
      <dgm:spPr/>
    </dgm:pt>
    <dgm:pt modelId="{601473D6-07EE-E24D-B318-5465E93E18B8}" type="pres">
      <dgm:prSet presAssocID="{F1F518E0-33B1-4132-9320-5BA086D823E6}" presName="parentLeftMargin" presStyleLbl="node1" presStyleIdx="0" presStyleCnt="4"/>
      <dgm:spPr/>
    </dgm:pt>
    <dgm:pt modelId="{C5E3A4B2-38AD-C242-AEB5-51FA2F57BA92}" type="pres">
      <dgm:prSet presAssocID="{F1F518E0-33B1-4132-9320-5BA086D823E6}" presName="parentText" presStyleLbl="node1" presStyleIdx="1" presStyleCnt="4">
        <dgm:presLayoutVars>
          <dgm:chMax val="0"/>
          <dgm:bulletEnabled val="1"/>
        </dgm:presLayoutVars>
      </dgm:prSet>
      <dgm:spPr/>
    </dgm:pt>
    <dgm:pt modelId="{A86D3E13-53FB-F641-978A-1CAEA1A3E3B2}" type="pres">
      <dgm:prSet presAssocID="{F1F518E0-33B1-4132-9320-5BA086D823E6}" presName="negativeSpace" presStyleCnt="0"/>
      <dgm:spPr/>
    </dgm:pt>
    <dgm:pt modelId="{A9E7D4D8-9A9F-114F-9881-934AA18177CE}" type="pres">
      <dgm:prSet presAssocID="{F1F518E0-33B1-4132-9320-5BA086D823E6}" presName="childText" presStyleLbl="conFgAcc1" presStyleIdx="1" presStyleCnt="4">
        <dgm:presLayoutVars>
          <dgm:bulletEnabled val="1"/>
        </dgm:presLayoutVars>
      </dgm:prSet>
      <dgm:spPr/>
    </dgm:pt>
    <dgm:pt modelId="{3385D5A3-00AE-B84F-BDC3-50EEC1C204DF}" type="pres">
      <dgm:prSet presAssocID="{559E0CFB-A1A2-4673-82A4-CA935B64E4FE}" presName="spaceBetweenRectangles" presStyleCnt="0"/>
      <dgm:spPr/>
    </dgm:pt>
    <dgm:pt modelId="{E0BA0D17-4C43-A943-8062-74D8EAC14B14}" type="pres">
      <dgm:prSet presAssocID="{7F2FAF8B-CEC0-4A91-9444-29EF05689936}" presName="parentLin" presStyleCnt="0"/>
      <dgm:spPr/>
    </dgm:pt>
    <dgm:pt modelId="{1062D322-6A7B-614B-85A1-1B71FBAA6F8C}" type="pres">
      <dgm:prSet presAssocID="{7F2FAF8B-CEC0-4A91-9444-29EF05689936}" presName="parentLeftMargin" presStyleLbl="node1" presStyleIdx="1" presStyleCnt="4"/>
      <dgm:spPr/>
    </dgm:pt>
    <dgm:pt modelId="{B941D145-8674-7349-998B-82E47EBDA0CE}" type="pres">
      <dgm:prSet presAssocID="{7F2FAF8B-CEC0-4A91-9444-29EF05689936}" presName="parentText" presStyleLbl="node1" presStyleIdx="2" presStyleCnt="4">
        <dgm:presLayoutVars>
          <dgm:chMax val="0"/>
          <dgm:bulletEnabled val="1"/>
        </dgm:presLayoutVars>
      </dgm:prSet>
      <dgm:spPr/>
    </dgm:pt>
    <dgm:pt modelId="{8999DB90-CD53-AA44-B018-AD524FC59164}" type="pres">
      <dgm:prSet presAssocID="{7F2FAF8B-CEC0-4A91-9444-29EF05689936}" presName="negativeSpace" presStyleCnt="0"/>
      <dgm:spPr/>
    </dgm:pt>
    <dgm:pt modelId="{2A94A9B7-101F-084B-A3C9-694006F00174}" type="pres">
      <dgm:prSet presAssocID="{7F2FAF8B-CEC0-4A91-9444-29EF05689936}" presName="childText" presStyleLbl="conFgAcc1" presStyleIdx="2" presStyleCnt="4">
        <dgm:presLayoutVars>
          <dgm:bulletEnabled val="1"/>
        </dgm:presLayoutVars>
      </dgm:prSet>
      <dgm:spPr/>
    </dgm:pt>
    <dgm:pt modelId="{EC86A209-4376-2C4D-8784-DB2E9C7EA8BA}" type="pres">
      <dgm:prSet presAssocID="{2BA9F7EA-5CBC-4F4E-ADFF-231B4D43126E}" presName="spaceBetweenRectangles" presStyleCnt="0"/>
      <dgm:spPr/>
    </dgm:pt>
    <dgm:pt modelId="{065F373B-89AA-3149-BA72-E99B06327EF7}" type="pres">
      <dgm:prSet presAssocID="{E18BE80F-2873-42F7-A19B-2E487FAEBA1E}" presName="parentLin" presStyleCnt="0"/>
      <dgm:spPr/>
    </dgm:pt>
    <dgm:pt modelId="{55687EB0-C6AB-C74D-A5BB-F9C6899DFFD5}" type="pres">
      <dgm:prSet presAssocID="{E18BE80F-2873-42F7-A19B-2E487FAEBA1E}" presName="parentLeftMargin" presStyleLbl="node1" presStyleIdx="2" presStyleCnt="4"/>
      <dgm:spPr/>
    </dgm:pt>
    <dgm:pt modelId="{E6BDA768-E103-C64D-A262-9944729359D3}" type="pres">
      <dgm:prSet presAssocID="{E18BE80F-2873-42F7-A19B-2E487FAEBA1E}" presName="parentText" presStyleLbl="node1" presStyleIdx="3" presStyleCnt="4">
        <dgm:presLayoutVars>
          <dgm:chMax val="0"/>
          <dgm:bulletEnabled val="1"/>
        </dgm:presLayoutVars>
      </dgm:prSet>
      <dgm:spPr/>
    </dgm:pt>
    <dgm:pt modelId="{D165033F-4071-1A4C-8D1D-DD3746B78EC7}" type="pres">
      <dgm:prSet presAssocID="{E18BE80F-2873-42F7-A19B-2E487FAEBA1E}" presName="negativeSpace" presStyleCnt="0"/>
      <dgm:spPr/>
    </dgm:pt>
    <dgm:pt modelId="{80D24899-FDB9-3F4A-8712-CE2525E6CB2F}" type="pres">
      <dgm:prSet presAssocID="{E18BE80F-2873-42F7-A19B-2E487FAEBA1E}" presName="childText" presStyleLbl="conFgAcc1" presStyleIdx="3" presStyleCnt="4">
        <dgm:presLayoutVars>
          <dgm:bulletEnabled val="1"/>
        </dgm:presLayoutVars>
      </dgm:prSet>
      <dgm:spPr/>
    </dgm:pt>
  </dgm:ptLst>
  <dgm:cxnLst>
    <dgm:cxn modelId="{7752BF13-EEF2-C94E-A558-287ACA26F4CE}" type="presOf" srcId="{A2EF5B45-849B-4C48-B9A5-A2E90FADBAEC}" destId="{EDA8A780-7121-0C45-AB87-B52C29704B82}" srcOrd="0" destOrd="0" presId="urn:microsoft.com/office/officeart/2005/8/layout/list1"/>
    <dgm:cxn modelId="{FECEA91D-08FA-E947-B88C-E2DD27951740}" type="presOf" srcId="{F1F518E0-33B1-4132-9320-5BA086D823E6}" destId="{601473D6-07EE-E24D-B318-5465E93E18B8}" srcOrd="0" destOrd="0" presId="urn:microsoft.com/office/officeart/2005/8/layout/list1"/>
    <dgm:cxn modelId="{17A1FC2F-1FCD-45D5-B919-A6C02E38D932}" srcId="{67FFB89E-0AA5-4D93-86D0-A3A2FBB2485D}" destId="{7F2FAF8B-CEC0-4A91-9444-29EF05689936}" srcOrd="2" destOrd="0" parTransId="{72D16204-6D08-4E21-A80F-06B054699D19}" sibTransId="{2BA9F7EA-5CBC-4F4E-ADFF-231B4D43126E}"/>
    <dgm:cxn modelId="{85E37332-EE46-477A-B7EB-0538A4C354FD}" srcId="{67FFB89E-0AA5-4D93-86D0-A3A2FBB2485D}" destId="{A2EF5B45-849B-4C48-B9A5-A2E90FADBAEC}" srcOrd="0" destOrd="0" parTransId="{7B349C0E-4C39-4B9E-A5F1-CF8BAD922B52}" sibTransId="{C87D261F-B357-4853-9C2E-2F38E744D5C2}"/>
    <dgm:cxn modelId="{8E127035-5CC8-D541-AD0E-4A8799573C20}" type="presOf" srcId="{E18BE80F-2873-42F7-A19B-2E487FAEBA1E}" destId="{55687EB0-C6AB-C74D-A5BB-F9C6899DFFD5}" srcOrd="0" destOrd="0" presId="urn:microsoft.com/office/officeart/2005/8/layout/list1"/>
    <dgm:cxn modelId="{AF75F63A-74B3-F34D-B25E-3F847705E24E}" type="presOf" srcId="{67FFB89E-0AA5-4D93-86D0-A3A2FBB2485D}" destId="{C0010758-765C-A747-801A-6D93FE482932}" srcOrd="0" destOrd="0" presId="urn:microsoft.com/office/officeart/2005/8/layout/list1"/>
    <dgm:cxn modelId="{78B3487C-C5A8-454C-A00E-1FCF3139A785}" type="presOf" srcId="{E18BE80F-2873-42F7-A19B-2E487FAEBA1E}" destId="{E6BDA768-E103-C64D-A262-9944729359D3}" srcOrd="1" destOrd="0" presId="urn:microsoft.com/office/officeart/2005/8/layout/list1"/>
    <dgm:cxn modelId="{055B6984-7231-4E6A-8BBA-FFA734A98064}" srcId="{67FFB89E-0AA5-4D93-86D0-A3A2FBB2485D}" destId="{F1F518E0-33B1-4132-9320-5BA086D823E6}" srcOrd="1" destOrd="0" parTransId="{063194AC-B635-4944-BF85-8D3D63027CD7}" sibTransId="{559E0CFB-A1A2-4673-82A4-CA935B64E4FE}"/>
    <dgm:cxn modelId="{FF5D3492-0EC0-E44D-80EF-6AF91BAE0846}" type="presOf" srcId="{A2EF5B45-849B-4C48-B9A5-A2E90FADBAEC}" destId="{EEA19B3A-47BC-D64A-970F-C5B64E0FF702}" srcOrd="1" destOrd="0" presId="urn:microsoft.com/office/officeart/2005/8/layout/list1"/>
    <dgm:cxn modelId="{A8FF83D0-4B25-D74A-866B-8B06D926556A}" type="presOf" srcId="{F1F518E0-33B1-4132-9320-5BA086D823E6}" destId="{C5E3A4B2-38AD-C242-AEB5-51FA2F57BA92}" srcOrd="1" destOrd="0" presId="urn:microsoft.com/office/officeart/2005/8/layout/list1"/>
    <dgm:cxn modelId="{DD1B6FD4-E58F-9F41-B156-08E95E87E3CF}" type="presOf" srcId="{7F2FAF8B-CEC0-4A91-9444-29EF05689936}" destId="{B941D145-8674-7349-998B-82E47EBDA0CE}" srcOrd="1" destOrd="0" presId="urn:microsoft.com/office/officeart/2005/8/layout/list1"/>
    <dgm:cxn modelId="{E74CACE6-A276-3440-A172-B4CDD71B1009}" type="presOf" srcId="{7F2FAF8B-CEC0-4A91-9444-29EF05689936}" destId="{1062D322-6A7B-614B-85A1-1B71FBAA6F8C}" srcOrd="0" destOrd="0" presId="urn:microsoft.com/office/officeart/2005/8/layout/list1"/>
    <dgm:cxn modelId="{537875E8-1C49-47ED-AC2D-C666451F20FE}" srcId="{67FFB89E-0AA5-4D93-86D0-A3A2FBB2485D}" destId="{E18BE80F-2873-42F7-A19B-2E487FAEBA1E}" srcOrd="3" destOrd="0" parTransId="{4AFBE7A4-FB43-4174-B4E2-2A375B6C5760}" sibTransId="{1A810CA3-16E5-4AE0-A9E6-41163927EFAE}"/>
    <dgm:cxn modelId="{DAA8E318-7D67-204A-B810-65E3E152D461}" type="presParOf" srcId="{C0010758-765C-A747-801A-6D93FE482932}" destId="{E2E56C41-C8C0-E246-9EDD-0A73DC5DB8CA}" srcOrd="0" destOrd="0" presId="urn:microsoft.com/office/officeart/2005/8/layout/list1"/>
    <dgm:cxn modelId="{ADE348DA-10B5-634A-92F8-67285C121DCD}" type="presParOf" srcId="{E2E56C41-C8C0-E246-9EDD-0A73DC5DB8CA}" destId="{EDA8A780-7121-0C45-AB87-B52C29704B82}" srcOrd="0" destOrd="0" presId="urn:microsoft.com/office/officeart/2005/8/layout/list1"/>
    <dgm:cxn modelId="{98D219A3-5119-E84F-937A-6324C1140274}" type="presParOf" srcId="{E2E56C41-C8C0-E246-9EDD-0A73DC5DB8CA}" destId="{EEA19B3A-47BC-D64A-970F-C5B64E0FF702}" srcOrd="1" destOrd="0" presId="urn:microsoft.com/office/officeart/2005/8/layout/list1"/>
    <dgm:cxn modelId="{F2BB4EB8-3528-224A-A0C2-B0198114CA3B}" type="presParOf" srcId="{C0010758-765C-A747-801A-6D93FE482932}" destId="{5D4792CC-274F-7247-A42C-425D1872978E}" srcOrd="1" destOrd="0" presId="urn:microsoft.com/office/officeart/2005/8/layout/list1"/>
    <dgm:cxn modelId="{235F80FD-8371-874B-9F6F-A04F7CFD9160}" type="presParOf" srcId="{C0010758-765C-A747-801A-6D93FE482932}" destId="{FEEBA37A-ED7A-864F-B189-02A93E210393}" srcOrd="2" destOrd="0" presId="urn:microsoft.com/office/officeart/2005/8/layout/list1"/>
    <dgm:cxn modelId="{4F92F299-9C7A-C847-8F38-BF306D8FFA50}" type="presParOf" srcId="{C0010758-765C-A747-801A-6D93FE482932}" destId="{8AFD9090-7B69-DC44-A480-74090F83AD8E}" srcOrd="3" destOrd="0" presId="urn:microsoft.com/office/officeart/2005/8/layout/list1"/>
    <dgm:cxn modelId="{65E5C1F4-DF37-5E4A-B40C-6B87E0DE8A16}" type="presParOf" srcId="{C0010758-765C-A747-801A-6D93FE482932}" destId="{9E2126A0-6B72-6D4A-8770-25DC72A6A310}" srcOrd="4" destOrd="0" presId="urn:microsoft.com/office/officeart/2005/8/layout/list1"/>
    <dgm:cxn modelId="{D9DD8442-777F-6D4B-ADAE-1D8CBB44FD3B}" type="presParOf" srcId="{9E2126A0-6B72-6D4A-8770-25DC72A6A310}" destId="{601473D6-07EE-E24D-B318-5465E93E18B8}" srcOrd="0" destOrd="0" presId="urn:microsoft.com/office/officeart/2005/8/layout/list1"/>
    <dgm:cxn modelId="{9A0BFC31-0226-5F4D-903D-39C670881495}" type="presParOf" srcId="{9E2126A0-6B72-6D4A-8770-25DC72A6A310}" destId="{C5E3A4B2-38AD-C242-AEB5-51FA2F57BA92}" srcOrd="1" destOrd="0" presId="urn:microsoft.com/office/officeart/2005/8/layout/list1"/>
    <dgm:cxn modelId="{0D228926-4201-CA46-A903-14B7B11B485E}" type="presParOf" srcId="{C0010758-765C-A747-801A-6D93FE482932}" destId="{A86D3E13-53FB-F641-978A-1CAEA1A3E3B2}" srcOrd="5" destOrd="0" presId="urn:microsoft.com/office/officeart/2005/8/layout/list1"/>
    <dgm:cxn modelId="{AADA310C-388B-5949-AD58-57C9137808E9}" type="presParOf" srcId="{C0010758-765C-A747-801A-6D93FE482932}" destId="{A9E7D4D8-9A9F-114F-9881-934AA18177CE}" srcOrd="6" destOrd="0" presId="urn:microsoft.com/office/officeart/2005/8/layout/list1"/>
    <dgm:cxn modelId="{AEA2A2DA-522F-764F-B32D-175C24FE5B34}" type="presParOf" srcId="{C0010758-765C-A747-801A-6D93FE482932}" destId="{3385D5A3-00AE-B84F-BDC3-50EEC1C204DF}" srcOrd="7" destOrd="0" presId="urn:microsoft.com/office/officeart/2005/8/layout/list1"/>
    <dgm:cxn modelId="{17DD38EF-D887-3C4A-9655-78576643CE56}" type="presParOf" srcId="{C0010758-765C-A747-801A-6D93FE482932}" destId="{E0BA0D17-4C43-A943-8062-74D8EAC14B14}" srcOrd="8" destOrd="0" presId="urn:microsoft.com/office/officeart/2005/8/layout/list1"/>
    <dgm:cxn modelId="{42B83B4D-0DAD-AF40-9359-302FBF5B9A1F}" type="presParOf" srcId="{E0BA0D17-4C43-A943-8062-74D8EAC14B14}" destId="{1062D322-6A7B-614B-85A1-1B71FBAA6F8C}" srcOrd="0" destOrd="0" presId="urn:microsoft.com/office/officeart/2005/8/layout/list1"/>
    <dgm:cxn modelId="{7B9DC240-9349-1942-B2AB-DB09DA1D4C56}" type="presParOf" srcId="{E0BA0D17-4C43-A943-8062-74D8EAC14B14}" destId="{B941D145-8674-7349-998B-82E47EBDA0CE}" srcOrd="1" destOrd="0" presId="urn:microsoft.com/office/officeart/2005/8/layout/list1"/>
    <dgm:cxn modelId="{E633FD1A-E399-4F44-924C-A831905F19D9}" type="presParOf" srcId="{C0010758-765C-A747-801A-6D93FE482932}" destId="{8999DB90-CD53-AA44-B018-AD524FC59164}" srcOrd="9" destOrd="0" presId="urn:microsoft.com/office/officeart/2005/8/layout/list1"/>
    <dgm:cxn modelId="{5A06FB6B-D4F9-AD4E-8E7F-5BE4DA13D318}" type="presParOf" srcId="{C0010758-765C-A747-801A-6D93FE482932}" destId="{2A94A9B7-101F-084B-A3C9-694006F00174}" srcOrd="10" destOrd="0" presId="urn:microsoft.com/office/officeart/2005/8/layout/list1"/>
    <dgm:cxn modelId="{071BF30F-47EB-DE49-B96C-F84F3AC72F0B}" type="presParOf" srcId="{C0010758-765C-A747-801A-6D93FE482932}" destId="{EC86A209-4376-2C4D-8784-DB2E9C7EA8BA}" srcOrd="11" destOrd="0" presId="urn:microsoft.com/office/officeart/2005/8/layout/list1"/>
    <dgm:cxn modelId="{D7C42615-1EBB-B44E-ACC2-E4441905280D}" type="presParOf" srcId="{C0010758-765C-A747-801A-6D93FE482932}" destId="{065F373B-89AA-3149-BA72-E99B06327EF7}" srcOrd="12" destOrd="0" presId="urn:microsoft.com/office/officeart/2005/8/layout/list1"/>
    <dgm:cxn modelId="{51ACF2F4-5EF3-B54E-A0F5-4CC01E53C342}" type="presParOf" srcId="{065F373B-89AA-3149-BA72-E99B06327EF7}" destId="{55687EB0-C6AB-C74D-A5BB-F9C6899DFFD5}" srcOrd="0" destOrd="0" presId="urn:microsoft.com/office/officeart/2005/8/layout/list1"/>
    <dgm:cxn modelId="{3105CDF9-E8DC-FF42-B179-FFDDD7BEA115}" type="presParOf" srcId="{065F373B-89AA-3149-BA72-E99B06327EF7}" destId="{E6BDA768-E103-C64D-A262-9944729359D3}" srcOrd="1" destOrd="0" presId="urn:microsoft.com/office/officeart/2005/8/layout/list1"/>
    <dgm:cxn modelId="{755D7B6A-9EAF-5E46-BE59-80E2DD20857D}" type="presParOf" srcId="{C0010758-765C-A747-801A-6D93FE482932}" destId="{D165033F-4071-1A4C-8D1D-DD3746B78EC7}" srcOrd="13" destOrd="0" presId="urn:microsoft.com/office/officeart/2005/8/layout/list1"/>
    <dgm:cxn modelId="{4802CD6D-A0B2-B54C-82C1-0B5BCD8D01E5}" type="presParOf" srcId="{C0010758-765C-A747-801A-6D93FE482932}" destId="{80D24899-FDB9-3F4A-8712-CE2525E6CB2F}"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50C39E4-ED8F-4A16-9F58-EC514158228A}"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2067F81B-EC28-4396-8850-4F9A59D7AEC7}">
      <dgm:prSet/>
      <dgm:spPr/>
      <dgm:t>
        <a:bodyPr/>
        <a:lstStyle/>
        <a:p>
          <a:pPr>
            <a:defRPr cap="all"/>
          </a:pPr>
          <a:r>
            <a:rPr lang="en-US"/>
            <a:t>Levee tops at 33.27 ft (Concrete gauge)</a:t>
          </a:r>
        </a:p>
      </dgm:t>
    </dgm:pt>
    <dgm:pt modelId="{49EDA4CD-F8C4-4948-B3B6-1AF12747365E}" type="parTrans" cxnId="{4030887B-427F-4D06-8FB6-F840393BDEC2}">
      <dgm:prSet/>
      <dgm:spPr/>
      <dgm:t>
        <a:bodyPr/>
        <a:lstStyle/>
        <a:p>
          <a:endParaRPr lang="en-US"/>
        </a:p>
      </dgm:t>
    </dgm:pt>
    <dgm:pt modelId="{C0E38EC9-62AD-4D80-A575-FC6F6E7D3E18}" type="sibTrans" cxnId="{4030887B-427F-4D06-8FB6-F840393BDEC2}">
      <dgm:prSet/>
      <dgm:spPr/>
      <dgm:t>
        <a:bodyPr/>
        <a:lstStyle/>
        <a:p>
          <a:endParaRPr lang="en-US"/>
        </a:p>
      </dgm:t>
    </dgm:pt>
    <dgm:pt modelId="{F9130193-BFC0-404A-8515-B2EE00C59C6E}">
      <dgm:prSet/>
      <dgm:spPr/>
      <dgm:t>
        <a:bodyPr/>
        <a:lstStyle/>
        <a:p>
          <a:pPr>
            <a:defRPr cap="all"/>
          </a:pPr>
          <a:r>
            <a:rPr lang="en-US"/>
            <a:t>Non-accredited status (USACE)</a:t>
          </a:r>
        </a:p>
      </dgm:t>
    </dgm:pt>
    <dgm:pt modelId="{08ABD3D2-DDC7-459D-B448-18B8188F35D2}" type="parTrans" cxnId="{C6EEBB23-8649-4B1C-B9CB-50D85022EC5F}">
      <dgm:prSet/>
      <dgm:spPr/>
      <dgm:t>
        <a:bodyPr/>
        <a:lstStyle/>
        <a:p>
          <a:endParaRPr lang="en-US"/>
        </a:p>
      </dgm:t>
    </dgm:pt>
    <dgm:pt modelId="{94FECA9D-2FD1-4084-969E-5E2F81A2E534}" type="sibTrans" cxnId="{C6EEBB23-8649-4B1C-B9CB-50D85022EC5F}">
      <dgm:prSet/>
      <dgm:spPr/>
      <dgm:t>
        <a:bodyPr/>
        <a:lstStyle/>
        <a:p>
          <a:endParaRPr lang="en-US"/>
        </a:p>
      </dgm:t>
    </dgm:pt>
    <dgm:pt modelId="{96D64349-08FD-43C2-9F49-9632D7234268}">
      <dgm:prSet/>
      <dgm:spPr/>
      <dgm:t>
        <a:bodyPr/>
        <a:lstStyle/>
        <a:p>
          <a:pPr>
            <a:defRPr cap="all"/>
          </a:pPr>
          <a:r>
            <a:rPr lang="en-US"/>
            <a:t>Real-time gauge data</a:t>
          </a:r>
        </a:p>
      </dgm:t>
    </dgm:pt>
    <dgm:pt modelId="{D710760D-EAC8-4F5A-8188-6A7B0172651D}" type="parTrans" cxnId="{3A282BF4-69C2-4B2A-9672-FF0DF3310F73}">
      <dgm:prSet/>
      <dgm:spPr/>
      <dgm:t>
        <a:bodyPr/>
        <a:lstStyle/>
        <a:p>
          <a:endParaRPr lang="en-US"/>
        </a:p>
      </dgm:t>
    </dgm:pt>
    <dgm:pt modelId="{33F00307-7AA1-4206-A0B7-8FCAFC2A5C48}" type="sibTrans" cxnId="{3A282BF4-69C2-4B2A-9672-FF0DF3310F73}">
      <dgm:prSet/>
      <dgm:spPr/>
      <dgm:t>
        <a:bodyPr/>
        <a:lstStyle/>
        <a:p>
          <a:endParaRPr lang="en-US"/>
        </a:p>
      </dgm:t>
    </dgm:pt>
    <dgm:pt modelId="{0E20D681-CEBC-4850-AB88-20999A68733F}" type="pres">
      <dgm:prSet presAssocID="{250C39E4-ED8F-4A16-9F58-EC514158228A}" presName="root" presStyleCnt="0">
        <dgm:presLayoutVars>
          <dgm:dir/>
          <dgm:resizeHandles val="exact"/>
        </dgm:presLayoutVars>
      </dgm:prSet>
      <dgm:spPr/>
    </dgm:pt>
    <dgm:pt modelId="{225DAA8F-694C-4F5C-8A46-88DFBCF80556}" type="pres">
      <dgm:prSet presAssocID="{2067F81B-EC28-4396-8850-4F9A59D7AEC7}" presName="compNode" presStyleCnt="0"/>
      <dgm:spPr/>
    </dgm:pt>
    <dgm:pt modelId="{BECE6A73-4301-4C9F-81C8-0FB9E210C791}" type="pres">
      <dgm:prSet presAssocID="{2067F81B-EC28-4396-8850-4F9A59D7AEC7}" presName="iconBgRect" presStyleLbl="bgShp" presStyleIdx="0" presStyleCnt="3"/>
      <dgm:spPr/>
    </dgm:pt>
    <dgm:pt modelId="{281EBCD7-7186-4EA9-BFDC-231F1DBCD0A2}" type="pres">
      <dgm:prSet presAssocID="{2067F81B-EC28-4396-8850-4F9A59D7AEC7}"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ement truck"/>
        </a:ext>
      </dgm:extLst>
    </dgm:pt>
    <dgm:pt modelId="{D316FAEF-E983-45A3-826E-E1C771643B19}" type="pres">
      <dgm:prSet presAssocID="{2067F81B-EC28-4396-8850-4F9A59D7AEC7}" presName="spaceRect" presStyleCnt="0"/>
      <dgm:spPr/>
    </dgm:pt>
    <dgm:pt modelId="{9EB86E7C-778F-427F-9736-73D077E2B41C}" type="pres">
      <dgm:prSet presAssocID="{2067F81B-EC28-4396-8850-4F9A59D7AEC7}" presName="textRect" presStyleLbl="revTx" presStyleIdx="0" presStyleCnt="3">
        <dgm:presLayoutVars>
          <dgm:chMax val="1"/>
          <dgm:chPref val="1"/>
        </dgm:presLayoutVars>
      </dgm:prSet>
      <dgm:spPr/>
    </dgm:pt>
    <dgm:pt modelId="{4CC6A1CC-4210-4D0E-AC9C-CA1A2D570386}" type="pres">
      <dgm:prSet presAssocID="{C0E38EC9-62AD-4D80-A575-FC6F6E7D3E18}" presName="sibTrans" presStyleCnt="0"/>
      <dgm:spPr/>
    </dgm:pt>
    <dgm:pt modelId="{6A49E87E-1CB3-4561-BBE0-D464C71A0CA9}" type="pres">
      <dgm:prSet presAssocID="{F9130193-BFC0-404A-8515-B2EE00C59C6E}" presName="compNode" presStyleCnt="0"/>
      <dgm:spPr/>
    </dgm:pt>
    <dgm:pt modelId="{E9FF5662-5A1C-4C3A-92F1-9ADAF1C49C7D}" type="pres">
      <dgm:prSet presAssocID="{F9130193-BFC0-404A-8515-B2EE00C59C6E}" presName="iconBgRect" presStyleLbl="bgShp" presStyleIdx="1" presStyleCnt="3"/>
      <dgm:spPr/>
    </dgm:pt>
    <dgm:pt modelId="{24C9FC52-CB3F-498B-8D69-AC9D076981D3}" type="pres">
      <dgm:prSet presAssocID="{F9130193-BFC0-404A-8515-B2EE00C59C6E}"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ospital"/>
        </a:ext>
      </dgm:extLst>
    </dgm:pt>
    <dgm:pt modelId="{B61B36B5-5AEB-4251-9598-D0F90512B2D1}" type="pres">
      <dgm:prSet presAssocID="{F9130193-BFC0-404A-8515-B2EE00C59C6E}" presName="spaceRect" presStyleCnt="0"/>
      <dgm:spPr/>
    </dgm:pt>
    <dgm:pt modelId="{E25A0F20-16C7-4866-BA60-1F84A283C83E}" type="pres">
      <dgm:prSet presAssocID="{F9130193-BFC0-404A-8515-B2EE00C59C6E}" presName="textRect" presStyleLbl="revTx" presStyleIdx="1" presStyleCnt="3">
        <dgm:presLayoutVars>
          <dgm:chMax val="1"/>
          <dgm:chPref val="1"/>
        </dgm:presLayoutVars>
      </dgm:prSet>
      <dgm:spPr/>
    </dgm:pt>
    <dgm:pt modelId="{3995172A-FA37-49E0-8BDB-972E4FC91E51}" type="pres">
      <dgm:prSet presAssocID="{94FECA9D-2FD1-4084-969E-5E2F81A2E534}" presName="sibTrans" presStyleCnt="0"/>
      <dgm:spPr/>
    </dgm:pt>
    <dgm:pt modelId="{575EC5A2-E79A-4AAE-8825-E44AC70CD476}" type="pres">
      <dgm:prSet presAssocID="{96D64349-08FD-43C2-9F49-9632D7234268}" presName="compNode" presStyleCnt="0"/>
      <dgm:spPr/>
    </dgm:pt>
    <dgm:pt modelId="{EB7C0E80-2BBE-4596-8AE8-A2B42493E9D4}" type="pres">
      <dgm:prSet presAssocID="{96D64349-08FD-43C2-9F49-9632D7234268}" presName="iconBgRect" presStyleLbl="bgShp" presStyleIdx="2" presStyleCnt="3"/>
      <dgm:spPr/>
    </dgm:pt>
    <dgm:pt modelId="{D7E7CA68-7358-4396-BA18-E3F448C2F505}" type="pres">
      <dgm:prSet presAssocID="{96D64349-08FD-43C2-9F49-9632D7234268}"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Gauge"/>
        </a:ext>
      </dgm:extLst>
    </dgm:pt>
    <dgm:pt modelId="{5D26E199-D381-4540-B841-A0DB08312C55}" type="pres">
      <dgm:prSet presAssocID="{96D64349-08FD-43C2-9F49-9632D7234268}" presName="spaceRect" presStyleCnt="0"/>
      <dgm:spPr/>
    </dgm:pt>
    <dgm:pt modelId="{31C62C01-EFF0-4703-8970-AFD7E68982B2}" type="pres">
      <dgm:prSet presAssocID="{96D64349-08FD-43C2-9F49-9632D7234268}" presName="textRect" presStyleLbl="revTx" presStyleIdx="2" presStyleCnt="3">
        <dgm:presLayoutVars>
          <dgm:chMax val="1"/>
          <dgm:chPref val="1"/>
        </dgm:presLayoutVars>
      </dgm:prSet>
      <dgm:spPr/>
    </dgm:pt>
  </dgm:ptLst>
  <dgm:cxnLst>
    <dgm:cxn modelId="{C6EEBB23-8649-4B1C-B9CB-50D85022EC5F}" srcId="{250C39E4-ED8F-4A16-9F58-EC514158228A}" destId="{F9130193-BFC0-404A-8515-B2EE00C59C6E}" srcOrd="1" destOrd="0" parTransId="{08ABD3D2-DDC7-459D-B448-18B8188F35D2}" sibTransId="{94FECA9D-2FD1-4084-969E-5E2F81A2E534}"/>
    <dgm:cxn modelId="{4030887B-427F-4D06-8FB6-F840393BDEC2}" srcId="{250C39E4-ED8F-4A16-9F58-EC514158228A}" destId="{2067F81B-EC28-4396-8850-4F9A59D7AEC7}" srcOrd="0" destOrd="0" parTransId="{49EDA4CD-F8C4-4948-B3B6-1AF12747365E}" sibTransId="{C0E38EC9-62AD-4D80-A575-FC6F6E7D3E18}"/>
    <dgm:cxn modelId="{F31BBF98-CD0F-4D8D-8A04-BADB5CA60266}" type="presOf" srcId="{F9130193-BFC0-404A-8515-B2EE00C59C6E}" destId="{E25A0F20-16C7-4866-BA60-1F84A283C83E}" srcOrd="0" destOrd="0" presId="urn:microsoft.com/office/officeart/2018/5/layout/IconCircleLabelList"/>
    <dgm:cxn modelId="{4EE20899-FB28-48F2-BB26-9DD7D2DDCAB5}" type="presOf" srcId="{250C39E4-ED8F-4A16-9F58-EC514158228A}" destId="{0E20D681-CEBC-4850-AB88-20999A68733F}" srcOrd="0" destOrd="0" presId="urn:microsoft.com/office/officeart/2018/5/layout/IconCircleLabelList"/>
    <dgm:cxn modelId="{FC4E23E5-2E46-401C-949A-35D058CAC74A}" type="presOf" srcId="{96D64349-08FD-43C2-9F49-9632D7234268}" destId="{31C62C01-EFF0-4703-8970-AFD7E68982B2}" srcOrd="0" destOrd="0" presId="urn:microsoft.com/office/officeart/2018/5/layout/IconCircleLabelList"/>
    <dgm:cxn modelId="{3A282BF4-69C2-4B2A-9672-FF0DF3310F73}" srcId="{250C39E4-ED8F-4A16-9F58-EC514158228A}" destId="{96D64349-08FD-43C2-9F49-9632D7234268}" srcOrd="2" destOrd="0" parTransId="{D710760D-EAC8-4F5A-8188-6A7B0172651D}" sibTransId="{33F00307-7AA1-4206-A0B7-8FCAFC2A5C48}"/>
    <dgm:cxn modelId="{67F0F5FD-4B64-439E-91D2-6ABE32173A05}" type="presOf" srcId="{2067F81B-EC28-4396-8850-4F9A59D7AEC7}" destId="{9EB86E7C-778F-427F-9736-73D077E2B41C}" srcOrd="0" destOrd="0" presId="urn:microsoft.com/office/officeart/2018/5/layout/IconCircleLabelList"/>
    <dgm:cxn modelId="{9458298A-7AB5-4AC2-A35C-5FE1C4ED9321}" type="presParOf" srcId="{0E20D681-CEBC-4850-AB88-20999A68733F}" destId="{225DAA8F-694C-4F5C-8A46-88DFBCF80556}" srcOrd="0" destOrd="0" presId="urn:microsoft.com/office/officeart/2018/5/layout/IconCircleLabelList"/>
    <dgm:cxn modelId="{2F8C6627-705D-4613-B052-B76590D4336E}" type="presParOf" srcId="{225DAA8F-694C-4F5C-8A46-88DFBCF80556}" destId="{BECE6A73-4301-4C9F-81C8-0FB9E210C791}" srcOrd="0" destOrd="0" presId="urn:microsoft.com/office/officeart/2018/5/layout/IconCircleLabelList"/>
    <dgm:cxn modelId="{9CBBED46-1251-4E6A-A0F9-E00B5395CADD}" type="presParOf" srcId="{225DAA8F-694C-4F5C-8A46-88DFBCF80556}" destId="{281EBCD7-7186-4EA9-BFDC-231F1DBCD0A2}" srcOrd="1" destOrd="0" presId="urn:microsoft.com/office/officeart/2018/5/layout/IconCircleLabelList"/>
    <dgm:cxn modelId="{417BE02A-E3EA-44AE-A345-8F3CD309D49D}" type="presParOf" srcId="{225DAA8F-694C-4F5C-8A46-88DFBCF80556}" destId="{D316FAEF-E983-45A3-826E-E1C771643B19}" srcOrd="2" destOrd="0" presId="urn:microsoft.com/office/officeart/2018/5/layout/IconCircleLabelList"/>
    <dgm:cxn modelId="{8529F470-C349-46AE-A3CF-42CFB4D89B72}" type="presParOf" srcId="{225DAA8F-694C-4F5C-8A46-88DFBCF80556}" destId="{9EB86E7C-778F-427F-9736-73D077E2B41C}" srcOrd="3" destOrd="0" presId="urn:microsoft.com/office/officeart/2018/5/layout/IconCircleLabelList"/>
    <dgm:cxn modelId="{D84271AD-8B2E-4169-AC19-6A1A405FCBE0}" type="presParOf" srcId="{0E20D681-CEBC-4850-AB88-20999A68733F}" destId="{4CC6A1CC-4210-4D0E-AC9C-CA1A2D570386}" srcOrd="1" destOrd="0" presId="urn:microsoft.com/office/officeart/2018/5/layout/IconCircleLabelList"/>
    <dgm:cxn modelId="{7CC73B8E-C31C-45C6-BA80-F62B8ED7AEC9}" type="presParOf" srcId="{0E20D681-CEBC-4850-AB88-20999A68733F}" destId="{6A49E87E-1CB3-4561-BBE0-D464C71A0CA9}" srcOrd="2" destOrd="0" presId="urn:microsoft.com/office/officeart/2018/5/layout/IconCircleLabelList"/>
    <dgm:cxn modelId="{14FB0BE7-5BE3-41BF-BA88-A248271A97D3}" type="presParOf" srcId="{6A49E87E-1CB3-4561-BBE0-D464C71A0CA9}" destId="{E9FF5662-5A1C-4C3A-92F1-9ADAF1C49C7D}" srcOrd="0" destOrd="0" presId="urn:microsoft.com/office/officeart/2018/5/layout/IconCircleLabelList"/>
    <dgm:cxn modelId="{17A284F3-AB3B-480C-AAA3-40C79BF51979}" type="presParOf" srcId="{6A49E87E-1CB3-4561-BBE0-D464C71A0CA9}" destId="{24C9FC52-CB3F-498B-8D69-AC9D076981D3}" srcOrd="1" destOrd="0" presId="urn:microsoft.com/office/officeart/2018/5/layout/IconCircleLabelList"/>
    <dgm:cxn modelId="{875684A9-6467-4FBF-9163-376614C5114E}" type="presParOf" srcId="{6A49E87E-1CB3-4561-BBE0-D464C71A0CA9}" destId="{B61B36B5-5AEB-4251-9598-D0F90512B2D1}" srcOrd="2" destOrd="0" presId="urn:microsoft.com/office/officeart/2018/5/layout/IconCircleLabelList"/>
    <dgm:cxn modelId="{4E14E6E1-B62C-405D-93B1-80752708B355}" type="presParOf" srcId="{6A49E87E-1CB3-4561-BBE0-D464C71A0CA9}" destId="{E25A0F20-16C7-4866-BA60-1F84A283C83E}" srcOrd="3" destOrd="0" presId="urn:microsoft.com/office/officeart/2018/5/layout/IconCircleLabelList"/>
    <dgm:cxn modelId="{9C58A594-D44D-49FB-9F94-0DE38E166FBD}" type="presParOf" srcId="{0E20D681-CEBC-4850-AB88-20999A68733F}" destId="{3995172A-FA37-49E0-8BDB-972E4FC91E51}" srcOrd="3" destOrd="0" presId="urn:microsoft.com/office/officeart/2018/5/layout/IconCircleLabelList"/>
    <dgm:cxn modelId="{85E84B63-510A-4497-8116-BFAFFD64153A}" type="presParOf" srcId="{0E20D681-CEBC-4850-AB88-20999A68733F}" destId="{575EC5A2-E79A-4AAE-8825-E44AC70CD476}" srcOrd="4" destOrd="0" presId="urn:microsoft.com/office/officeart/2018/5/layout/IconCircleLabelList"/>
    <dgm:cxn modelId="{EC91D895-EDC2-4F27-98CF-6FDE20A1F0CF}" type="presParOf" srcId="{575EC5A2-E79A-4AAE-8825-E44AC70CD476}" destId="{EB7C0E80-2BBE-4596-8AE8-A2B42493E9D4}" srcOrd="0" destOrd="0" presId="urn:microsoft.com/office/officeart/2018/5/layout/IconCircleLabelList"/>
    <dgm:cxn modelId="{4F57A53C-2B7C-49B0-BBA7-BCB1DDA8BEC3}" type="presParOf" srcId="{575EC5A2-E79A-4AAE-8825-E44AC70CD476}" destId="{D7E7CA68-7358-4396-BA18-E3F448C2F505}" srcOrd="1" destOrd="0" presId="urn:microsoft.com/office/officeart/2018/5/layout/IconCircleLabelList"/>
    <dgm:cxn modelId="{4AFAFAC6-E414-4F96-A631-C83A57E2CC20}" type="presParOf" srcId="{575EC5A2-E79A-4AAE-8825-E44AC70CD476}" destId="{5D26E199-D381-4540-B841-A0DB08312C55}" srcOrd="2" destOrd="0" presId="urn:microsoft.com/office/officeart/2018/5/layout/IconCircleLabelList"/>
    <dgm:cxn modelId="{C10A0A5F-320A-4817-A3B2-78B8D1BED4BE}" type="presParOf" srcId="{575EC5A2-E79A-4AAE-8825-E44AC70CD476}" destId="{31C62C01-EFF0-4703-8970-AFD7E68982B2}"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5DA2AF0-E2EC-4AC6-8683-6A757B0CC1E3}" type="doc">
      <dgm:prSet loTypeId="urn:microsoft.com/office/officeart/2008/layout/LinedList" loCatId="list" qsTypeId="urn:microsoft.com/office/officeart/2005/8/quickstyle/simple1" qsCatId="simple" csTypeId="urn:microsoft.com/office/officeart/2005/8/colors/colorful2" csCatId="colorful"/>
      <dgm:spPr/>
      <dgm:t>
        <a:bodyPr/>
        <a:lstStyle/>
        <a:p>
          <a:endParaRPr lang="en-US"/>
        </a:p>
      </dgm:t>
    </dgm:pt>
    <dgm:pt modelId="{1B1E1D94-06BB-4038-A506-0969E807C0AC}">
      <dgm:prSet/>
      <dgm:spPr/>
      <dgm:t>
        <a:bodyPr/>
        <a:lstStyle/>
        <a:p>
          <a:r>
            <a:rPr lang="en-US"/>
            <a:t>One inoperable vehicle max unless fenced</a:t>
          </a:r>
        </a:p>
      </dgm:t>
    </dgm:pt>
    <dgm:pt modelId="{A5078421-6657-4B67-B174-60EEB317D632}" type="parTrans" cxnId="{E417A22F-894F-4457-9265-2647AC02128B}">
      <dgm:prSet/>
      <dgm:spPr/>
      <dgm:t>
        <a:bodyPr/>
        <a:lstStyle/>
        <a:p>
          <a:endParaRPr lang="en-US"/>
        </a:p>
      </dgm:t>
    </dgm:pt>
    <dgm:pt modelId="{21D235DC-7386-431A-BAD8-C248BCC1DEEB}" type="sibTrans" cxnId="{E417A22F-894F-4457-9265-2647AC02128B}">
      <dgm:prSet/>
      <dgm:spPr/>
      <dgm:t>
        <a:bodyPr/>
        <a:lstStyle/>
        <a:p>
          <a:endParaRPr lang="en-US"/>
        </a:p>
      </dgm:t>
    </dgm:pt>
    <dgm:pt modelId="{56286EAA-10CB-4E45-B33B-3A43D46AB014}">
      <dgm:prSet/>
      <dgm:spPr/>
      <dgm:t>
        <a:bodyPr/>
        <a:lstStyle/>
        <a:p>
          <a:r>
            <a:rPr lang="en-US"/>
            <a:t>Monthly town inspections</a:t>
          </a:r>
        </a:p>
      </dgm:t>
    </dgm:pt>
    <dgm:pt modelId="{E3BBF643-C374-42E3-826A-E60B45DB8027}" type="parTrans" cxnId="{572C11F2-90BD-4B4D-AA4D-8E2FB0AC18D4}">
      <dgm:prSet/>
      <dgm:spPr/>
      <dgm:t>
        <a:bodyPr/>
        <a:lstStyle/>
        <a:p>
          <a:endParaRPr lang="en-US"/>
        </a:p>
      </dgm:t>
    </dgm:pt>
    <dgm:pt modelId="{9B4FB78F-137C-4CE2-B7A6-D195A96EE550}" type="sibTrans" cxnId="{572C11F2-90BD-4B4D-AA4D-8E2FB0AC18D4}">
      <dgm:prSet/>
      <dgm:spPr/>
      <dgm:t>
        <a:bodyPr/>
        <a:lstStyle/>
        <a:p>
          <a:endParaRPr lang="en-US"/>
        </a:p>
      </dgm:t>
    </dgm:pt>
    <dgm:pt modelId="{B1D58C27-222A-4D50-85A7-10183853882A}">
      <dgm:prSet/>
      <dgm:spPr/>
      <dgm:t>
        <a:bodyPr/>
        <a:lstStyle/>
        <a:p>
          <a:r>
            <a:rPr lang="en-US"/>
            <a:t>FEMA compliance monitoring </a:t>
          </a:r>
        </a:p>
      </dgm:t>
    </dgm:pt>
    <dgm:pt modelId="{F1BAB5C7-A348-4942-B5EE-8302FA1459C2}" type="parTrans" cxnId="{9B0A4B11-C5FB-4A6A-B9BA-BD4A22E7A2AB}">
      <dgm:prSet/>
      <dgm:spPr/>
      <dgm:t>
        <a:bodyPr/>
        <a:lstStyle/>
        <a:p>
          <a:endParaRPr lang="en-US"/>
        </a:p>
      </dgm:t>
    </dgm:pt>
    <dgm:pt modelId="{E3D7782E-CBA7-497C-9ABB-7B980185E3D0}" type="sibTrans" cxnId="{9B0A4B11-C5FB-4A6A-B9BA-BD4A22E7A2AB}">
      <dgm:prSet/>
      <dgm:spPr/>
      <dgm:t>
        <a:bodyPr/>
        <a:lstStyle/>
        <a:p>
          <a:endParaRPr lang="en-US"/>
        </a:p>
      </dgm:t>
    </dgm:pt>
    <dgm:pt modelId="{8A9704F2-4E27-0748-81EC-9351200441EB}" type="pres">
      <dgm:prSet presAssocID="{D5DA2AF0-E2EC-4AC6-8683-6A757B0CC1E3}" presName="vert0" presStyleCnt="0">
        <dgm:presLayoutVars>
          <dgm:dir/>
          <dgm:animOne val="branch"/>
          <dgm:animLvl val="lvl"/>
        </dgm:presLayoutVars>
      </dgm:prSet>
      <dgm:spPr/>
    </dgm:pt>
    <dgm:pt modelId="{354C312B-4B45-2745-A28C-C75AFD319DD6}" type="pres">
      <dgm:prSet presAssocID="{1B1E1D94-06BB-4038-A506-0969E807C0AC}" presName="thickLine" presStyleLbl="alignNode1" presStyleIdx="0" presStyleCnt="3"/>
      <dgm:spPr/>
    </dgm:pt>
    <dgm:pt modelId="{1B4FE7D7-F41B-E548-B416-F2DB93105375}" type="pres">
      <dgm:prSet presAssocID="{1B1E1D94-06BB-4038-A506-0969E807C0AC}" presName="horz1" presStyleCnt="0"/>
      <dgm:spPr/>
    </dgm:pt>
    <dgm:pt modelId="{FEB49E31-91A4-E54E-AFFC-445A64613ED4}" type="pres">
      <dgm:prSet presAssocID="{1B1E1D94-06BB-4038-A506-0969E807C0AC}" presName="tx1" presStyleLbl="revTx" presStyleIdx="0" presStyleCnt="3"/>
      <dgm:spPr/>
    </dgm:pt>
    <dgm:pt modelId="{2F48DF84-DDCB-E54E-A50D-02486BABD34D}" type="pres">
      <dgm:prSet presAssocID="{1B1E1D94-06BB-4038-A506-0969E807C0AC}" presName="vert1" presStyleCnt="0"/>
      <dgm:spPr/>
    </dgm:pt>
    <dgm:pt modelId="{F65C935E-EF77-D840-8B58-319CEDAB18BA}" type="pres">
      <dgm:prSet presAssocID="{56286EAA-10CB-4E45-B33B-3A43D46AB014}" presName="thickLine" presStyleLbl="alignNode1" presStyleIdx="1" presStyleCnt="3"/>
      <dgm:spPr/>
    </dgm:pt>
    <dgm:pt modelId="{1901BCDE-4F2B-0743-9795-C320B12AE23F}" type="pres">
      <dgm:prSet presAssocID="{56286EAA-10CB-4E45-B33B-3A43D46AB014}" presName="horz1" presStyleCnt="0"/>
      <dgm:spPr/>
    </dgm:pt>
    <dgm:pt modelId="{024B8306-C086-4E41-9730-F84B7701E01C}" type="pres">
      <dgm:prSet presAssocID="{56286EAA-10CB-4E45-B33B-3A43D46AB014}" presName="tx1" presStyleLbl="revTx" presStyleIdx="1" presStyleCnt="3"/>
      <dgm:spPr/>
    </dgm:pt>
    <dgm:pt modelId="{BD8BE3DE-EFF3-8B4E-ABBE-EA44E49A7B7C}" type="pres">
      <dgm:prSet presAssocID="{56286EAA-10CB-4E45-B33B-3A43D46AB014}" presName="vert1" presStyleCnt="0"/>
      <dgm:spPr/>
    </dgm:pt>
    <dgm:pt modelId="{00607758-84C3-8245-96B8-A3880D8EB9F4}" type="pres">
      <dgm:prSet presAssocID="{B1D58C27-222A-4D50-85A7-10183853882A}" presName="thickLine" presStyleLbl="alignNode1" presStyleIdx="2" presStyleCnt="3"/>
      <dgm:spPr/>
    </dgm:pt>
    <dgm:pt modelId="{5D3CA077-63CF-F149-AA9C-D1363640F07A}" type="pres">
      <dgm:prSet presAssocID="{B1D58C27-222A-4D50-85A7-10183853882A}" presName="horz1" presStyleCnt="0"/>
      <dgm:spPr/>
    </dgm:pt>
    <dgm:pt modelId="{6077CCFE-4597-A948-86F2-C1252A326B15}" type="pres">
      <dgm:prSet presAssocID="{B1D58C27-222A-4D50-85A7-10183853882A}" presName="tx1" presStyleLbl="revTx" presStyleIdx="2" presStyleCnt="3"/>
      <dgm:spPr/>
    </dgm:pt>
    <dgm:pt modelId="{ACCA5D34-DD68-D042-9D61-1AD5D3952AAA}" type="pres">
      <dgm:prSet presAssocID="{B1D58C27-222A-4D50-85A7-10183853882A}" presName="vert1" presStyleCnt="0"/>
      <dgm:spPr/>
    </dgm:pt>
  </dgm:ptLst>
  <dgm:cxnLst>
    <dgm:cxn modelId="{9B0A4B11-C5FB-4A6A-B9BA-BD4A22E7A2AB}" srcId="{D5DA2AF0-E2EC-4AC6-8683-6A757B0CC1E3}" destId="{B1D58C27-222A-4D50-85A7-10183853882A}" srcOrd="2" destOrd="0" parTransId="{F1BAB5C7-A348-4942-B5EE-8302FA1459C2}" sibTransId="{E3D7782E-CBA7-497C-9ABB-7B980185E3D0}"/>
    <dgm:cxn modelId="{E417A22F-894F-4457-9265-2647AC02128B}" srcId="{D5DA2AF0-E2EC-4AC6-8683-6A757B0CC1E3}" destId="{1B1E1D94-06BB-4038-A506-0969E807C0AC}" srcOrd="0" destOrd="0" parTransId="{A5078421-6657-4B67-B174-60EEB317D632}" sibTransId="{21D235DC-7386-431A-BAD8-C248BCC1DEEB}"/>
    <dgm:cxn modelId="{0C495E85-D6CB-1348-9C66-C7BF1A3F4A34}" type="presOf" srcId="{1B1E1D94-06BB-4038-A506-0969E807C0AC}" destId="{FEB49E31-91A4-E54E-AFFC-445A64613ED4}" srcOrd="0" destOrd="0" presId="urn:microsoft.com/office/officeart/2008/layout/LinedList"/>
    <dgm:cxn modelId="{E5A29DEA-E284-F948-A3E7-4BA5A6301EF5}" type="presOf" srcId="{B1D58C27-222A-4D50-85A7-10183853882A}" destId="{6077CCFE-4597-A948-86F2-C1252A326B15}" srcOrd="0" destOrd="0" presId="urn:microsoft.com/office/officeart/2008/layout/LinedList"/>
    <dgm:cxn modelId="{35D786EB-C3BC-9F43-922B-F3C12878D22F}" type="presOf" srcId="{56286EAA-10CB-4E45-B33B-3A43D46AB014}" destId="{024B8306-C086-4E41-9730-F84B7701E01C}" srcOrd="0" destOrd="0" presId="urn:microsoft.com/office/officeart/2008/layout/LinedList"/>
    <dgm:cxn modelId="{572C11F2-90BD-4B4D-AA4D-8E2FB0AC18D4}" srcId="{D5DA2AF0-E2EC-4AC6-8683-6A757B0CC1E3}" destId="{56286EAA-10CB-4E45-B33B-3A43D46AB014}" srcOrd="1" destOrd="0" parTransId="{E3BBF643-C374-42E3-826A-E60B45DB8027}" sibTransId="{9B4FB78F-137C-4CE2-B7A6-D195A96EE550}"/>
    <dgm:cxn modelId="{A0237DF3-4589-AA47-A621-239B71FD7DA7}" type="presOf" srcId="{D5DA2AF0-E2EC-4AC6-8683-6A757B0CC1E3}" destId="{8A9704F2-4E27-0748-81EC-9351200441EB}" srcOrd="0" destOrd="0" presId="urn:microsoft.com/office/officeart/2008/layout/LinedList"/>
    <dgm:cxn modelId="{85B5D077-343A-DA41-86F0-953C04E3555F}" type="presParOf" srcId="{8A9704F2-4E27-0748-81EC-9351200441EB}" destId="{354C312B-4B45-2745-A28C-C75AFD319DD6}" srcOrd="0" destOrd="0" presId="urn:microsoft.com/office/officeart/2008/layout/LinedList"/>
    <dgm:cxn modelId="{111E674F-CDBA-6F45-83FC-EF33716E161A}" type="presParOf" srcId="{8A9704F2-4E27-0748-81EC-9351200441EB}" destId="{1B4FE7D7-F41B-E548-B416-F2DB93105375}" srcOrd="1" destOrd="0" presId="urn:microsoft.com/office/officeart/2008/layout/LinedList"/>
    <dgm:cxn modelId="{5AD6E243-3110-CD4C-B483-C3D6C0781D9E}" type="presParOf" srcId="{1B4FE7D7-F41B-E548-B416-F2DB93105375}" destId="{FEB49E31-91A4-E54E-AFFC-445A64613ED4}" srcOrd="0" destOrd="0" presId="urn:microsoft.com/office/officeart/2008/layout/LinedList"/>
    <dgm:cxn modelId="{36D5299A-36ED-AF4C-8055-A9C4B86655E2}" type="presParOf" srcId="{1B4FE7D7-F41B-E548-B416-F2DB93105375}" destId="{2F48DF84-DDCB-E54E-A50D-02486BABD34D}" srcOrd="1" destOrd="0" presId="urn:microsoft.com/office/officeart/2008/layout/LinedList"/>
    <dgm:cxn modelId="{86C57DC5-4FE7-D046-94E5-DFA635DF2B74}" type="presParOf" srcId="{8A9704F2-4E27-0748-81EC-9351200441EB}" destId="{F65C935E-EF77-D840-8B58-319CEDAB18BA}" srcOrd="2" destOrd="0" presId="urn:microsoft.com/office/officeart/2008/layout/LinedList"/>
    <dgm:cxn modelId="{5C692612-9D64-D044-8B7C-27865FBA19D0}" type="presParOf" srcId="{8A9704F2-4E27-0748-81EC-9351200441EB}" destId="{1901BCDE-4F2B-0743-9795-C320B12AE23F}" srcOrd="3" destOrd="0" presId="urn:microsoft.com/office/officeart/2008/layout/LinedList"/>
    <dgm:cxn modelId="{D4619572-7108-6C4D-B730-2145A4FE0934}" type="presParOf" srcId="{1901BCDE-4F2B-0743-9795-C320B12AE23F}" destId="{024B8306-C086-4E41-9730-F84B7701E01C}" srcOrd="0" destOrd="0" presId="urn:microsoft.com/office/officeart/2008/layout/LinedList"/>
    <dgm:cxn modelId="{205CCC37-B10A-7B43-A700-30BD41249909}" type="presParOf" srcId="{1901BCDE-4F2B-0743-9795-C320B12AE23F}" destId="{BD8BE3DE-EFF3-8B4E-ABBE-EA44E49A7B7C}" srcOrd="1" destOrd="0" presId="urn:microsoft.com/office/officeart/2008/layout/LinedList"/>
    <dgm:cxn modelId="{D00CF8E7-CEA7-B344-8303-E513241DF677}" type="presParOf" srcId="{8A9704F2-4E27-0748-81EC-9351200441EB}" destId="{00607758-84C3-8245-96B8-A3880D8EB9F4}" srcOrd="4" destOrd="0" presId="urn:microsoft.com/office/officeart/2008/layout/LinedList"/>
    <dgm:cxn modelId="{66698EF2-72D8-C847-B1A8-0E304FAB1363}" type="presParOf" srcId="{8A9704F2-4E27-0748-81EC-9351200441EB}" destId="{5D3CA077-63CF-F149-AA9C-D1363640F07A}" srcOrd="5" destOrd="0" presId="urn:microsoft.com/office/officeart/2008/layout/LinedList"/>
    <dgm:cxn modelId="{B86C9163-B6C6-5B49-9F41-5514CC3AD488}" type="presParOf" srcId="{5D3CA077-63CF-F149-AA9C-D1363640F07A}" destId="{6077CCFE-4597-A948-86F2-C1252A326B15}" srcOrd="0" destOrd="0" presId="urn:microsoft.com/office/officeart/2008/layout/LinedList"/>
    <dgm:cxn modelId="{BC66B7B5-9978-F34E-B84D-21646B8C35A7}" type="presParOf" srcId="{5D3CA077-63CF-F149-AA9C-D1363640F07A}" destId="{ACCA5D34-DD68-D042-9D61-1AD5D3952AAA}"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CC562CD-E0DD-4E88-A75F-174AFBA6F7CD}"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6E61E68C-80F0-4634-9DC3-A6B7E0DE5D97}">
      <dgm:prSet/>
      <dgm:spPr/>
      <dgm:t>
        <a:bodyPr/>
        <a:lstStyle/>
        <a:p>
          <a:r>
            <a:rPr lang="en-US" dirty="0"/>
            <a:t>Communication Plans</a:t>
          </a:r>
        </a:p>
      </dgm:t>
    </dgm:pt>
    <dgm:pt modelId="{783D4A6B-0A22-446C-B4BB-F56CDC7700C3}" type="parTrans" cxnId="{79211E2D-58C6-41C3-A7E6-A7143866CAAD}">
      <dgm:prSet/>
      <dgm:spPr/>
      <dgm:t>
        <a:bodyPr/>
        <a:lstStyle/>
        <a:p>
          <a:endParaRPr lang="en-US"/>
        </a:p>
      </dgm:t>
    </dgm:pt>
    <dgm:pt modelId="{11CA4D10-7D35-484D-BB92-7CF99C27AB76}" type="sibTrans" cxnId="{79211E2D-58C6-41C3-A7E6-A7143866CAAD}">
      <dgm:prSet/>
      <dgm:spPr/>
      <dgm:t>
        <a:bodyPr/>
        <a:lstStyle/>
        <a:p>
          <a:endParaRPr lang="en-US"/>
        </a:p>
      </dgm:t>
    </dgm:pt>
    <dgm:pt modelId="{08A8E194-7CA9-4E29-9E6B-248E1DD85415}">
      <dgm:prSet/>
      <dgm:spPr/>
      <dgm:t>
        <a:bodyPr/>
        <a:lstStyle/>
        <a:p>
          <a:r>
            <a:rPr lang="en-US" dirty="0"/>
            <a:t>Plans for kids, pets, and mobility-limited</a:t>
          </a:r>
        </a:p>
      </dgm:t>
    </dgm:pt>
    <dgm:pt modelId="{A6E10E6E-2C55-4DA0-B716-5D17878A33C6}" type="parTrans" cxnId="{E6EEB595-E253-4388-89B8-7D220F2059B2}">
      <dgm:prSet/>
      <dgm:spPr/>
      <dgm:t>
        <a:bodyPr/>
        <a:lstStyle/>
        <a:p>
          <a:endParaRPr lang="en-US"/>
        </a:p>
      </dgm:t>
    </dgm:pt>
    <dgm:pt modelId="{AE5824C6-8030-4C31-89CB-497EBB302527}" type="sibTrans" cxnId="{E6EEB595-E253-4388-89B8-7D220F2059B2}">
      <dgm:prSet/>
      <dgm:spPr/>
      <dgm:t>
        <a:bodyPr/>
        <a:lstStyle/>
        <a:p>
          <a:endParaRPr lang="en-US"/>
        </a:p>
      </dgm:t>
    </dgm:pt>
    <dgm:pt modelId="{E0519645-F027-4456-9618-BA985B47DB4C}">
      <dgm:prSet/>
      <dgm:spPr/>
      <dgm:t>
        <a:bodyPr/>
        <a:lstStyle/>
        <a:p>
          <a:r>
            <a:rPr lang="en-US"/>
            <a:t>Shutoffs, evacuation alerts</a:t>
          </a:r>
        </a:p>
      </dgm:t>
    </dgm:pt>
    <dgm:pt modelId="{54D3EB15-E6F4-422F-886E-5190374253BE}" type="parTrans" cxnId="{97046593-6F85-4DC8-9F2A-08F82990F0B7}">
      <dgm:prSet/>
      <dgm:spPr/>
      <dgm:t>
        <a:bodyPr/>
        <a:lstStyle/>
        <a:p>
          <a:endParaRPr lang="en-US"/>
        </a:p>
      </dgm:t>
    </dgm:pt>
    <dgm:pt modelId="{2E075ADE-0D67-479A-828F-C56FF3210CA2}" type="sibTrans" cxnId="{97046593-6F85-4DC8-9F2A-08F82990F0B7}">
      <dgm:prSet/>
      <dgm:spPr/>
      <dgm:t>
        <a:bodyPr/>
        <a:lstStyle/>
        <a:p>
          <a:endParaRPr lang="en-US"/>
        </a:p>
      </dgm:t>
    </dgm:pt>
    <dgm:pt modelId="{8BA484EF-749C-124D-93F1-3FB33309A752}" type="pres">
      <dgm:prSet presAssocID="{7CC562CD-E0DD-4E88-A75F-174AFBA6F7CD}" presName="vert0" presStyleCnt="0">
        <dgm:presLayoutVars>
          <dgm:dir/>
          <dgm:animOne val="branch"/>
          <dgm:animLvl val="lvl"/>
        </dgm:presLayoutVars>
      </dgm:prSet>
      <dgm:spPr/>
    </dgm:pt>
    <dgm:pt modelId="{8543F866-F91A-E247-BC23-434FC23E3275}" type="pres">
      <dgm:prSet presAssocID="{6E61E68C-80F0-4634-9DC3-A6B7E0DE5D97}" presName="thickLine" presStyleLbl="alignNode1" presStyleIdx="0" presStyleCnt="3"/>
      <dgm:spPr/>
    </dgm:pt>
    <dgm:pt modelId="{D8EB0DB3-1333-1B4D-BBD0-712CE20AAB39}" type="pres">
      <dgm:prSet presAssocID="{6E61E68C-80F0-4634-9DC3-A6B7E0DE5D97}" presName="horz1" presStyleCnt="0"/>
      <dgm:spPr/>
    </dgm:pt>
    <dgm:pt modelId="{C85061E4-B193-114F-9AB9-9912786091E7}" type="pres">
      <dgm:prSet presAssocID="{6E61E68C-80F0-4634-9DC3-A6B7E0DE5D97}" presName="tx1" presStyleLbl="revTx" presStyleIdx="0" presStyleCnt="3"/>
      <dgm:spPr/>
    </dgm:pt>
    <dgm:pt modelId="{6D477A34-FD4E-5C42-AC17-157B80F7BDC6}" type="pres">
      <dgm:prSet presAssocID="{6E61E68C-80F0-4634-9DC3-A6B7E0DE5D97}" presName="vert1" presStyleCnt="0"/>
      <dgm:spPr/>
    </dgm:pt>
    <dgm:pt modelId="{EDC69DF9-0FCF-124C-9A13-DA94A7C8445F}" type="pres">
      <dgm:prSet presAssocID="{08A8E194-7CA9-4E29-9E6B-248E1DD85415}" presName="thickLine" presStyleLbl="alignNode1" presStyleIdx="1" presStyleCnt="3"/>
      <dgm:spPr/>
    </dgm:pt>
    <dgm:pt modelId="{8A35B56C-17E9-184A-AB94-3D589A8F4E23}" type="pres">
      <dgm:prSet presAssocID="{08A8E194-7CA9-4E29-9E6B-248E1DD85415}" presName="horz1" presStyleCnt="0"/>
      <dgm:spPr/>
    </dgm:pt>
    <dgm:pt modelId="{B90EACC6-F400-F747-B8EA-16DAD450AAB5}" type="pres">
      <dgm:prSet presAssocID="{08A8E194-7CA9-4E29-9E6B-248E1DD85415}" presName="tx1" presStyleLbl="revTx" presStyleIdx="1" presStyleCnt="3"/>
      <dgm:spPr/>
    </dgm:pt>
    <dgm:pt modelId="{883D0E53-2CBD-3C4B-A19D-D0E9171C8549}" type="pres">
      <dgm:prSet presAssocID="{08A8E194-7CA9-4E29-9E6B-248E1DD85415}" presName="vert1" presStyleCnt="0"/>
      <dgm:spPr/>
    </dgm:pt>
    <dgm:pt modelId="{25119035-CDD3-244D-906F-125837F81D2A}" type="pres">
      <dgm:prSet presAssocID="{E0519645-F027-4456-9618-BA985B47DB4C}" presName="thickLine" presStyleLbl="alignNode1" presStyleIdx="2" presStyleCnt="3"/>
      <dgm:spPr/>
    </dgm:pt>
    <dgm:pt modelId="{A7B0FB80-857D-474D-AAD0-AAEEA86F2F25}" type="pres">
      <dgm:prSet presAssocID="{E0519645-F027-4456-9618-BA985B47DB4C}" presName="horz1" presStyleCnt="0"/>
      <dgm:spPr/>
    </dgm:pt>
    <dgm:pt modelId="{644A21CF-8C1B-4C4C-A970-988DE9974732}" type="pres">
      <dgm:prSet presAssocID="{E0519645-F027-4456-9618-BA985B47DB4C}" presName="tx1" presStyleLbl="revTx" presStyleIdx="2" presStyleCnt="3"/>
      <dgm:spPr/>
    </dgm:pt>
    <dgm:pt modelId="{FDCEB96D-EF81-914E-B6FD-6E5DC508AD92}" type="pres">
      <dgm:prSet presAssocID="{E0519645-F027-4456-9618-BA985B47DB4C}" presName="vert1" presStyleCnt="0"/>
      <dgm:spPr/>
    </dgm:pt>
  </dgm:ptLst>
  <dgm:cxnLst>
    <dgm:cxn modelId="{9DB39E18-38B2-2F4B-97BE-353682067B94}" type="presOf" srcId="{08A8E194-7CA9-4E29-9E6B-248E1DD85415}" destId="{B90EACC6-F400-F747-B8EA-16DAD450AAB5}" srcOrd="0" destOrd="0" presId="urn:microsoft.com/office/officeart/2008/layout/LinedList"/>
    <dgm:cxn modelId="{79211E2D-58C6-41C3-A7E6-A7143866CAAD}" srcId="{7CC562CD-E0DD-4E88-A75F-174AFBA6F7CD}" destId="{6E61E68C-80F0-4634-9DC3-A6B7E0DE5D97}" srcOrd="0" destOrd="0" parTransId="{783D4A6B-0A22-446C-B4BB-F56CDC7700C3}" sibTransId="{11CA4D10-7D35-484D-BB92-7CF99C27AB76}"/>
    <dgm:cxn modelId="{377CAC90-6AD7-DF40-8210-6E4E99AE1C0E}" type="presOf" srcId="{7CC562CD-E0DD-4E88-A75F-174AFBA6F7CD}" destId="{8BA484EF-749C-124D-93F1-3FB33309A752}" srcOrd="0" destOrd="0" presId="urn:microsoft.com/office/officeart/2008/layout/LinedList"/>
    <dgm:cxn modelId="{97046593-6F85-4DC8-9F2A-08F82990F0B7}" srcId="{7CC562CD-E0DD-4E88-A75F-174AFBA6F7CD}" destId="{E0519645-F027-4456-9618-BA985B47DB4C}" srcOrd="2" destOrd="0" parTransId="{54D3EB15-E6F4-422F-886E-5190374253BE}" sibTransId="{2E075ADE-0D67-479A-828F-C56FF3210CA2}"/>
    <dgm:cxn modelId="{E6EEB595-E253-4388-89B8-7D220F2059B2}" srcId="{7CC562CD-E0DD-4E88-A75F-174AFBA6F7CD}" destId="{08A8E194-7CA9-4E29-9E6B-248E1DD85415}" srcOrd="1" destOrd="0" parTransId="{A6E10E6E-2C55-4DA0-B716-5D17878A33C6}" sibTransId="{AE5824C6-8030-4C31-89CB-497EBB302527}"/>
    <dgm:cxn modelId="{734A6CDF-1092-5B4F-8B0A-F5D9768D92F5}" type="presOf" srcId="{6E61E68C-80F0-4634-9DC3-A6B7E0DE5D97}" destId="{C85061E4-B193-114F-9AB9-9912786091E7}" srcOrd="0" destOrd="0" presId="urn:microsoft.com/office/officeart/2008/layout/LinedList"/>
    <dgm:cxn modelId="{3F4CDDEF-897F-DF4E-B2B4-328179686574}" type="presOf" srcId="{E0519645-F027-4456-9618-BA985B47DB4C}" destId="{644A21CF-8C1B-4C4C-A970-988DE9974732}" srcOrd="0" destOrd="0" presId="urn:microsoft.com/office/officeart/2008/layout/LinedList"/>
    <dgm:cxn modelId="{53F9064D-699A-5B40-80C3-DFC3EF2BF4E6}" type="presParOf" srcId="{8BA484EF-749C-124D-93F1-3FB33309A752}" destId="{8543F866-F91A-E247-BC23-434FC23E3275}" srcOrd="0" destOrd="0" presId="urn:microsoft.com/office/officeart/2008/layout/LinedList"/>
    <dgm:cxn modelId="{95948FFD-1A72-524D-BBEE-B9065CBF6D02}" type="presParOf" srcId="{8BA484EF-749C-124D-93F1-3FB33309A752}" destId="{D8EB0DB3-1333-1B4D-BBD0-712CE20AAB39}" srcOrd="1" destOrd="0" presId="urn:microsoft.com/office/officeart/2008/layout/LinedList"/>
    <dgm:cxn modelId="{7C65247A-B90F-CF42-9C64-5746939CB2F9}" type="presParOf" srcId="{D8EB0DB3-1333-1B4D-BBD0-712CE20AAB39}" destId="{C85061E4-B193-114F-9AB9-9912786091E7}" srcOrd="0" destOrd="0" presId="urn:microsoft.com/office/officeart/2008/layout/LinedList"/>
    <dgm:cxn modelId="{9B88D233-B2C3-2B49-9887-45442DAC2533}" type="presParOf" srcId="{D8EB0DB3-1333-1B4D-BBD0-712CE20AAB39}" destId="{6D477A34-FD4E-5C42-AC17-157B80F7BDC6}" srcOrd="1" destOrd="0" presId="urn:microsoft.com/office/officeart/2008/layout/LinedList"/>
    <dgm:cxn modelId="{F6568D54-DA79-824C-960F-0938C69436F7}" type="presParOf" srcId="{8BA484EF-749C-124D-93F1-3FB33309A752}" destId="{EDC69DF9-0FCF-124C-9A13-DA94A7C8445F}" srcOrd="2" destOrd="0" presId="urn:microsoft.com/office/officeart/2008/layout/LinedList"/>
    <dgm:cxn modelId="{BBA6C5DD-22C9-3F41-9642-F98EB281A7C3}" type="presParOf" srcId="{8BA484EF-749C-124D-93F1-3FB33309A752}" destId="{8A35B56C-17E9-184A-AB94-3D589A8F4E23}" srcOrd="3" destOrd="0" presId="urn:microsoft.com/office/officeart/2008/layout/LinedList"/>
    <dgm:cxn modelId="{C66389CA-8473-A64E-BC7A-4BC14FCE6466}" type="presParOf" srcId="{8A35B56C-17E9-184A-AB94-3D589A8F4E23}" destId="{B90EACC6-F400-F747-B8EA-16DAD450AAB5}" srcOrd="0" destOrd="0" presId="urn:microsoft.com/office/officeart/2008/layout/LinedList"/>
    <dgm:cxn modelId="{A1A5BDAF-33BB-CA4F-BFC2-1560B7E9143C}" type="presParOf" srcId="{8A35B56C-17E9-184A-AB94-3D589A8F4E23}" destId="{883D0E53-2CBD-3C4B-A19D-D0E9171C8549}" srcOrd="1" destOrd="0" presId="urn:microsoft.com/office/officeart/2008/layout/LinedList"/>
    <dgm:cxn modelId="{545009AC-439A-1D44-8340-D3F941FD4B5A}" type="presParOf" srcId="{8BA484EF-749C-124D-93F1-3FB33309A752}" destId="{25119035-CDD3-244D-906F-125837F81D2A}" srcOrd="4" destOrd="0" presId="urn:microsoft.com/office/officeart/2008/layout/LinedList"/>
    <dgm:cxn modelId="{B03F1B56-DA66-E144-8C23-03D04F0D1C2E}" type="presParOf" srcId="{8BA484EF-749C-124D-93F1-3FB33309A752}" destId="{A7B0FB80-857D-474D-AAD0-AAEEA86F2F25}" srcOrd="5" destOrd="0" presId="urn:microsoft.com/office/officeart/2008/layout/LinedList"/>
    <dgm:cxn modelId="{22A3F692-333A-C94F-BE5F-F6E8C4AB5DC3}" type="presParOf" srcId="{A7B0FB80-857D-474D-AAD0-AAEEA86F2F25}" destId="{644A21CF-8C1B-4C4C-A970-988DE9974732}" srcOrd="0" destOrd="0" presId="urn:microsoft.com/office/officeart/2008/layout/LinedList"/>
    <dgm:cxn modelId="{85AC0C95-7794-5946-ACB7-1BECC2962416}" type="presParOf" srcId="{A7B0FB80-857D-474D-AAD0-AAEEA86F2F25}" destId="{FDCEB96D-EF81-914E-B6FD-6E5DC508AD92}"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890D6A4-1A5F-4FAB-8F99-D6A181765829}" type="doc">
      <dgm:prSet loTypeId="urn:microsoft.com/office/officeart/2016/7/layout/BasicLinearProcessNumbered" loCatId="process" qsTypeId="urn:microsoft.com/office/officeart/2005/8/quickstyle/simple1" qsCatId="simple" csTypeId="urn:microsoft.com/office/officeart/2005/8/colors/colorful2" csCatId="colorful" phldr="1"/>
      <dgm:spPr/>
      <dgm:t>
        <a:bodyPr/>
        <a:lstStyle/>
        <a:p>
          <a:endParaRPr lang="en-US"/>
        </a:p>
      </dgm:t>
    </dgm:pt>
    <dgm:pt modelId="{06AD5C09-AD3D-4B7B-991B-006001AC3027}">
      <dgm:prSet/>
      <dgm:spPr/>
      <dgm:t>
        <a:bodyPr/>
        <a:lstStyle/>
        <a:p>
          <a:r>
            <a:rPr lang="en-US">
              <a:solidFill>
                <a:schemeClr val="tx1"/>
              </a:solidFill>
            </a:rPr>
            <a:t>ALERT = Flood Watch </a:t>
          </a:r>
          <a:r>
            <a:rPr lang="en-US" b="0" i="0">
              <a:solidFill>
                <a:schemeClr val="tx1"/>
              </a:solidFill>
              <a:effectLst/>
              <a:latin typeface="Helvetica" pitchFamily="2" charset="0"/>
            </a:rPr>
            <a:t>1-minute siren</a:t>
          </a:r>
          <a:endParaRPr lang="en-US">
            <a:solidFill>
              <a:schemeClr val="tx1"/>
            </a:solidFill>
            <a:effectLst/>
            <a:latin typeface="Helvetica" pitchFamily="2" charset="0"/>
          </a:endParaRPr>
        </a:p>
      </dgm:t>
    </dgm:pt>
    <dgm:pt modelId="{73E50820-B36D-47AE-B09F-A63421A8E201}" type="parTrans" cxnId="{1C4E0829-3EF5-4221-B5F6-59525F853BFD}">
      <dgm:prSet/>
      <dgm:spPr/>
      <dgm:t>
        <a:bodyPr/>
        <a:lstStyle/>
        <a:p>
          <a:endParaRPr lang="en-US"/>
        </a:p>
      </dgm:t>
    </dgm:pt>
    <dgm:pt modelId="{E7DD0A5A-46BE-41C9-823A-B652EBD37537}" type="sibTrans" cxnId="{1C4E0829-3EF5-4221-B5F6-59525F853BFD}">
      <dgm:prSet phldrT="1" phldr="0"/>
      <dgm:spPr/>
      <dgm:t>
        <a:bodyPr/>
        <a:lstStyle/>
        <a:p>
          <a:r>
            <a:rPr lang="en-US"/>
            <a:t>1</a:t>
          </a:r>
        </a:p>
      </dgm:t>
    </dgm:pt>
    <dgm:pt modelId="{2107D90D-F1E6-4372-AE47-CB09C66B88EB}">
      <dgm:prSet/>
      <dgm:spPr/>
      <dgm:t>
        <a:bodyPr/>
        <a:lstStyle/>
        <a:p>
          <a:r>
            <a:rPr lang="en-US"/>
            <a:t>PREPARE = </a:t>
          </a:r>
          <a:r>
            <a:rPr lang="en-US">
              <a:solidFill>
                <a:schemeClr val="tx1"/>
              </a:solidFill>
            </a:rPr>
            <a:t>Prepare to </a:t>
          </a:r>
          <a:r>
            <a:rPr lang="en-US" b="0" i="0">
              <a:solidFill>
                <a:schemeClr val="tx1"/>
              </a:solidFill>
              <a:effectLst/>
              <a:latin typeface="Helvetica" pitchFamily="2" charset="0"/>
            </a:rPr>
            <a:t>Evacuate: 1-min siren </a:t>
          </a:r>
          <a:r>
            <a:rPr lang="en-US" b="0" i="0">
              <a:solidFill>
                <a:schemeClr val="tx1"/>
              </a:solidFill>
              <a:effectLst/>
              <a:latin typeface="Courier New" panose="02070309020205020404" pitchFamily="49" charset="0"/>
            </a:rPr>
            <a:t>→</a:t>
          </a:r>
          <a:r>
            <a:rPr lang="en-US" b="0" i="0">
              <a:solidFill>
                <a:schemeClr val="tx1"/>
              </a:solidFill>
              <a:effectLst/>
              <a:latin typeface="Helvetica" pitchFamily="2" charset="0"/>
            </a:rPr>
            <a:t> 30-sec pause </a:t>
          </a:r>
          <a:r>
            <a:rPr lang="en-US" b="0" i="0">
              <a:solidFill>
                <a:schemeClr val="tx1"/>
              </a:solidFill>
              <a:effectLst/>
              <a:latin typeface="Courier New" panose="02070309020205020404" pitchFamily="49" charset="0"/>
            </a:rPr>
            <a:t>→</a:t>
          </a:r>
          <a:r>
            <a:rPr lang="en-US" b="0" i="0">
              <a:solidFill>
                <a:schemeClr val="tx1"/>
              </a:solidFill>
              <a:effectLst/>
              <a:latin typeface="Helvetica" pitchFamily="2" charset="0"/>
            </a:rPr>
            <a:t> 1-min siren</a:t>
          </a:r>
          <a:endParaRPr lang="en-US">
            <a:solidFill>
              <a:schemeClr val="tx1"/>
            </a:solidFill>
            <a:effectLst/>
            <a:latin typeface="Helvetica" pitchFamily="2" charset="0"/>
          </a:endParaRPr>
        </a:p>
      </dgm:t>
    </dgm:pt>
    <dgm:pt modelId="{C6A8DE1B-FEB0-474E-B54A-9E2B8317ACDF}" type="parTrans" cxnId="{647B5DD6-0E33-4243-95A7-C6F6D0A90C94}">
      <dgm:prSet/>
      <dgm:spPr/>
      <dgm:t>
        <a:bodyPr/>
        <a:lstStyle/>
        <a:p>
          <a:endParaRPr lang="en-US"/>
        </a:p>
      </dgm:t>
    </dgm:pt>
    <dgm:pt modelId="{C682D648-1E82-4B2E-A45A-CAE15E89B746}" type="sibTrans" cxnId="{647B5DD6-0E33-4243-95A7-C6F6D0A90C94}">
      <dgm:prSet phldrT="2" phldr="0"/>
      <dgm:spPr/>
      <dgm:t>
        <a:bodyPr/>
        <a:lstStyle/>
        <a:p>
          <a:r>
            <a:rPr lang="en-US"/>
            <a:t>2</a:t>
          </a:r>
        </a:p>
      </dgm:t>
    </dgm:pt>
    <dgm:pt modelId="{50B36FD0-6655-491B-9B12-BD4A67C456DB}">
      <dgm:prSet/>
      <dgm:spPr/>
      <dgm:t>
        <a:bodyPr/>
        <a:lstStyle/>
        <a:p>
          <a:r>
            <a:rPr lang="en-US"/>
            <a:t>EVACUATE = </a:t>
          </a:r>
          <a:r>
            <a:rPr lang="en-US" b="0" i="0">
              <a:solidFill>
                <a:schemeClr val="tx1"/>
              </a:solidFill>
              <a:effectLst/>
              <a:latin typeface="Helvetica" pitchFamily="2" charset="0"/>
            </a:rPr>
            <a:t>Evacuate Immediately: 1-min siren </a:t>
          </a:r>
          <a:r>
            <a:rPr lang="en-US" b="0" i="0">
              <a:solidFill>
                <a:schemeClr val="tx1"/>
              </a:solidFill>
              <a:effectLst/>
              <a:latin typeface="Courier New" panose="02070309020205020404" pitchFamily="49" charset="0"/>
            </a:rPr>
            <a:t>→</a:t>
          </a:r>
          <a:r>
            <a:rPr lang="en-US" b="0" i="0">
              <a:solidFill>
                <a:schemeClr val="tx1"/>
              </a:solidFill>
              <a:effectLst/>
              <a:latin typeface="Helvetica" pitchFamily="2" charset="0"/>
            </a:rPr>
            <a:t> 30-sec pause </a:t>
          </a:r>
          <a:r>
            <a:rPr lang="en-US" b="0" i="0">
              <a:solidFill>
                <a:schemeClr val="tx1"/>
              </a:solidFill>
              <a:effectLst/>
              <a:latin typeface="Courier New" panose="02070309020205020404" pitchFamily="49" charset="0"/>
            </a:rPr>
            <a:t>→</a:t>
          </a:r>
          <a:r>
            <a:rPr lang="en-US" b="0" i="0">
              <a:solidFill>
                <a:schemeClr val="tx1"/>
              </a:solidFill>
              <a:effectLst/>
              <a:latin typeface="Helvetica" pitchFamily="2" charset="0"/>
            </a:rPr>
            <a:t> 1-min siren (repeat)</a:t>
          </a:r>
          <a:endParaRPr lang="en-US">
            <a:solidFill>
              <a:schemeClr val="tx1"/>
            </a:solidFill>
          </a:endParaRPr>
        </a:p>
      </dgm:t>
    </dgm:pt>
    <dgm:pt modelId="{7343D1C2-B54E-47B4-8F89-E929110DC9CE}" type="parTrans" cxnId="{2959E1FE-25E2-4FBF-822F-BBEB103FD9D4}">
      <dgm:prSet/>
      <dgm:spPr/>
      <dgm:t>
        <a:bodyPr/>
        <a:lstStyle/>
        <a:p>
          <a:endParaRPr lang="en-US"/>
        </a:p>
      </dgm:t>
    </dgm:pt>
    <dgm:pt modelId="{DDBCF3EE-8E63-4D4C-B781-81E9A8799127}" type="sibTrans" cxnId="{2959E1FE-25E2-4FBF-822F-BBEB103FD9D4}">
      <dgm:prSet phldrT="3" phldr="0"/>
      <dgm:spPr/>
      <dgm:t>
        <a:bodyPr/>
        <a:lstStyle/>
        <a:p>
          <a:r>
            <a:rPr lang="en-US"/>
            <a:t>3</a:t>
          </a:r>
        </a:p>
      </dgm:t>
    </dgm:pt>
    <dgm:pt modelId="{68C77A0F-E4A5-4EE5-99EF-F96F6485450B}">
      <dgm:prSet/>
      <dgm:spPr/>
      <dgm:t>
        <a:bodyPr/>
        <a:lstStyle/>
        <a:p>
          <a:r>
            <a:rPr lang="en-US" dirty="0">
              <a:solidFill>
                <a:schemeClr val="tx1"/>
              </a:solidFill>
            </a:rPr>
            <a:t>Contact Emergency Operations C (EOC) located at Fire Hall Building (address)  if evacuating or sheltering </a:t>
          </a:r>
        </a:p>
      </dgm:t>
    </dgm:pt>
    <dgm:pt modelId="{1C5054AA-423D-46A8-9F18-3B5FF22F1A5B}" type="parTrans" cxnId="{AF8E217C-EC97-4D56-AAB3-30B781E3E3AE}">
      <dgm:prSet/>
      <dgm:spPr/>
      <dgm:t>
        <a:bodyPr/>
        <a:lstStyle/>
        <a:p>
          <a:endParaRPr lang="en-US"/>
        </a:p>
      </dgm:t>
    </dgm:pt>
    <dgm:pt modelId="{BF42E7FC-C222-4438-828F-1D96AB15F26E}" type="sibTrans" cxnId="{AF8E217C-EC97-4D56-AAB3-30B781E3E3AE}">
      <dgm:prSet phldrT="4" phldr="0"/>
      <dgm:spPr/>
      <dgm:t>
        <a:bodyPr/>
        <a:lstStyle/>
        <a:p>
          <a:r>
            <a:rPr lang="en-US"/>
            <a:t>4</a:t>
          </a:r>
        </a:p>
      </dgm:t>
    </dgm:pt>
    <dgm:pt modelId="{C1BEA9A2-1ED1-B94B-A9F2-4EEE7F10EC0C}" type="pres">
      <dgm:prSet presAssocID="{9890D6A4-1A5F-4FAB-8F99-D6A181765829}" presName="Name0" presStyleCnt="0">
        <dgm:presLayoutVars>
          <dgm:animLvl val="lvl"/>
          <dgm:resizeHandles val="exact"/>
        </dgm:presLayoutVars>
      </dgm:prSet>
      <dgm:spPr/>
    </dgm:pt>
    <dgm:pt modelId="{D9C7C75E-253A-C444-A53D-0571F34D63EE}" type="pres">
      <dgm:prSet presAssocID="{06AD5C09-AD3D-4B7B-991B-006001AC3027}" presName="compositeNode" presStyleCnt="0">
        <dgm:presLayoutVars>
          <dgm:bulletEnabled val="1"/>
        </dgm:presLayoutVars>
      </dgm:prSet>
      <dgm:spPr/>
    </dgm:pt>
    <dgm:pt modelId="{61162066-DFE8-744D-BD46-13896066B213}" type="pres">
      <dgm:prSet presAssocID="{06AD5C09-AD3D-4B7B-991B-006001AC3027}" presName="bgRect" presStyleLbl="bgAccFollowNode1" presStyleIdx="0" presStyleCnt="4"/>
      <dgm:spPr/>
    </dgm:pt>
    <dgm:pt modelId="{229DD408-8059-3E45-8C89-1ECEA9583344}" type="pres">
      <dgm:prSet presAssocID="{E7DD0A5A-46BE-41C9-823A-B652EBD37537}" presName="sibTransNodeCircle" presStyleLbl="alignNode1" presStyleIdx="0" presStyleCnt="8">
        <dgm:presLayoutVars>
          <dgm:chMax val="0"/>
          <dgm:bulletEnabled/>
        </dgm:presLayoutVars>
      </dgm:prSet>
      <dgm:spPr/>
    </dgm:pt>
    <dgm:pt modelId="{986E76B5-B944-144D-99F3-5123AD765056}" type="pres">
      <dgm:prSet presAssocID="{06AD5C09-AD3D-4B7B-991B-006001AC3027}" presName="bottomLine" presStyleLbl="alignNode1" presStyleIdx="1" presStyleCnt="8">
        <dgm:presLayoutVars/>
      </dgm:prSet>
      <dgm:spPr/>
    </dgm:pt>
    <dgm:pt modelId="{5FC568BC-4ECB-E74C-A960-AB43A036C9D7}" type="pres">
      <dgm:prSet presAssocID="{06AD5C09-AD3D-4B7B-991B-006001AC3027}" presName="nodeText" presStyleLbl="bgAccFollowNode1" presStyleIdx="0" presStyleCnt="4">
        <dgm:presLayoutVars>
          <dgm:bulletEnabled val="1"/>
        </dgm:presLayoutVars>
      </dgm:prSet>
      <dgm:spPr/>
    </dgm:pt>
    <dgm:pt modelId="{87D1467E-EAC6-5046-A576-4D842AE4273F}" type="pres">
      <dgm:prSet presAssocID="{E7DD0A5A-46BE-41C9-823A-B652EBD37537}" presName="sibTrans" presStyleCnt="0"/>
      <dgm:spPr/>
    </dgm:pt>
    <dgm:pt modelId="{455CD566-825F-2948-8F06-B7D4B349EFB9}" type="pres">
      <dgm:prSet presAssocID="{2107D90D-F1E6-4372-AE47-CB09C66B88EB}" presName="compositeNode" presStyleCnt="0">
        <dgm:presLayoutVars>
          <dgm:bulletEnabled val="1"/>
        </dgm:presLayoutVars>
      </dgm:prSet>
      <dgm:spPr/>
    </dgm:pt>
    <dgm:pt modelId="{18291288-C012-DE40-9DC9-8F68A9D9EDE7}" type="pres">
      <dgm:prSet presAssocID="{2107D90D-F1E6-4372-AE47-CB09C66B88EB}" presName="bgRect" presStyleLbl="bgAccFollowNode1" presStyleIdx="1" presStyleCnt="4"/>
      <dgm:spPr/>
    </dgm:pt>
    <dgm:pt modelId="{9E20DD6C-7CC5-AF4E-9639-9FAC0DE332D7}" type="pres">
      <dgm:prSet presAssocID="{C682D648-1E82-4B2E-A45A-CAE15E89B746}" presName="sibTransNodeCircle" presStyleLbl="alignNode1" presStyleIdx="2" presStyleCnt="8">
        <dgm:presLayoutVars>
          <dgm:chMax val="0"/>
          <dgm:bulletEnabled/>
        </dgm:presLayoutVars>
      </dgm:prSet>
      <dgm:spPr/>
    </dgm:pt>
    <dgm:pt modelId="{5F66265B-3BF1-AE45-85CB-C7B37E096E15}" type="pres">
      <dgm:prSet presAssocID="{2107D90D-F1E6-4372-AE47-CB09C66B88EB}" presName="bottomLine" presStyleLbl="alignNode1" presStyleIdx="3" presStyleCnt="8">
        <dgm:presLayoutVars/>
      </dgm:prSet>
      <dgm:spPr/>
    </dgm:pt>
    <dgm:pt modelId="{B47F62D0-A7CA-3C4F-B7A2-D55C67516C04}" type="pres">
      <dgm:prSet presAssocID="{2107D90D-F1E6-4372-AE47-CB09C66B88EB}" presName="nodeText" presStyleLbl="bgAccFollowNode1" presStyleIdx="1" presStyleCnt="4">
        <dgm:presLayoutVars>
          <dgm:bulletEnabled val="1"/>
        </dgm:presLayoutVars>
      </dgm:prSet>
      <dgm:spPr/>
    </dgm:pt>
    <dgm:pt modelId="{179048B7-8640-774E-819A-E03B2DC8890F}" type="pres">
      <dgm:prSet presAssocID="{C682D648-1E82-4B2E-A45A-CAE15E89B746}" presName="sibTrans" presStyleCnt="0"/>
      <dgm:spPr/>
    </dgm:pt>
    <dgm:pt modelId="{7BCF103C-3AD4-324B-85A5-E92C484BF257}" type="pres">
      <dgm:prSet presAssocID="{50B36FD0-6655-491B-9B12-BD4A67C456DB}" presName="compositeNode" presStyleCnt="0">
        <dgm:presLayoutVars>
          <dgm:bulletEnabled val="1"/>
        </dgm:presLayoutVars>
      </dgm:prSet>
      <dgm:spPr/>
    </dgm:pt>
    <dgm:pt modelId="{6543F792-FE93-6548-8F0C-1834482C781F}" type="pres">
      <dgm:prSet presAssocID="{50B36FD0-6655-491B-9B12-BD4A67C456DB}" presName="bgRect" presStyleLbl="bgAccFollowNode1" presStyleIdx="2" presStyleCnt="4"/>
      <dgm:spPr/>
    </dgm:pt>
    <dgm:pt modelId="{141C1366-4F69-DB43-8299-50EEA15EB19C}" type="pres">
      <dgm:prSet presAssocID="{DDBCF3EE-8E63-4D4C-B781-81E9A8799127}" presName="sibTransNodeCircle" presStyleLbl="alignNode1" presStyleIdx="4" presStyleCnt="8">
        <dgm:presLayoutVars>
          <dgm:chMax val="0"/>
          <dgm:bulletEnabled/>
        </dgm:presLayoutVars>
      </dgm:prSet>
      <dgm:spPr/>
    </dgm:pt>
    <dgm:pt modelId="{514A6629-D887-1B46-8C4D-6AFF1170A06F}" type="pres">
      <dgm:prSet presAssocID="{50B36FD0-6655-491B-9B12-BD4A67C456DB}" presName="bottomLine" presStyleLbl="alignNode1" presStyleIdx="5" presStyleCnt="8">
        <dgm:presLayoutVars/>
      </dgm:prSet>
      <dgm:spPr/>
    </dgm:pt>
    <dgm:pt modelId="{53E94B86-8DA1-5142-9CEB-E3A1F51FA62A}" type="pres">
      <dgm:prSet presAssocID="{50B36FD0-6655-491B-9B12-BD4A67C456DB}" presName="nodeText" presStyleLbl="bgAccFollowNode1" presStyleIdx="2" presStyleCnt="4">
        <dgm:presLayoutVars>
          <dgm:bulletEnabled val="1"/>
        </dgm:presLayoutVars>
      </dgm:prSet>
      <dgm:spPr/>
    </dgm:pt>
    <dgm:pt modelId="{0BB1FBD3-4166-9642-9CD7-937ECFC909C3}" type="pres">
      <dgm:prSet presAssocID="{DDBCF3EE-8E63-4D4C-B781-81E9A8799127}" presName="sibTrans" presStyleCnt="0"/>
      <dgm:spPr/>
    </dgm:pt>
    <dgm:pt modelId="{4A68C787-218F-0E42-8804-364020B3034F}" type="pres">
      <dgm:prSet presAssocID="{68C77A0F-E4A5-4EE5-99EF-F96F6485450B}" presName="compositeNode" presStyleCnt="0">
        <dgm:presLayoutVars>
          <dgm:bulletEnabled val="1"/>
        </dgm:presLayoutVars>
      </dgm:prSet>
      <dgm:spPr/>
    </dgm:pt>
    <dgm:pt modelId="{B781C195-442F-6E44-9C27-07A64D05B97C}" type="pres">
      <dgm:prSet presAssocID="{68C77A0F-E4A5-4EE5-99EF-F96F6485450B}" presName="bgRect" presStyleLbl="bgAccFollowNode1" presStyleIdx="3" presStyleCnt="4"/>
      <dgm:spPr/>
    </dgm:pt>
    <dgm:pt modelId="{C0DFCD8F-7799-5044-9BF1-8494DA4B0BAF}" type="pres">
      <dgm:prSet presAssocID="{BF42E7FC-C222-4438-828F-1D96AB15F26E}" presName="sibTransNodeCircle" presStyleLbl="alignNode1" presStyleIdx="6" presStyleCnt="8">
        <dgm:presLayoutVars>
          <dgm:chMax val="0"/>
          <dgm:bulletEnabled/>
        </dgm:presLayoutVars>
      </dgm:prSet>
      <dgm:spPr/>
    </dgm:pt>
    <dgm:pt modelId="{4F8E8657-6883-9A47-8A9A-23958F657494}" type="pres">
      <dgm:prSet presAssocID="{68C77A0F-E4A5-4EE5-99EF-F96F6485450B}" presName="bottomLine" presStyleLbl="alignNode1" presStyleIdx="7" presStyleCnt="8">
        <dgm:presLayoutVars/>
      </dgm:prSet>
      <dgm:spPr/>
    </dgm:pt>
    <dgm:pt modelId="{0440B08E-F096-A04F-B5E5-C47566B0CFA3}" type="pres">
      <dgm:prSet presAssocID="{68C77A0F-E4A5-4EE5-99EF-F96F6485450B}" presName="nodeText" presStyleLbl="bgAccFollowNode1" presStyleIdx="3" presStyleCnt="4">
        <dgm:presLayoutVars>
          <dgm:bulletEnabled val="1"/>
        </dgm:presLayoutVars>
      </dgm:prSet>
      <dgm:spPr/>
    </dgm:pt>
  </dgm:ptLst>
  <dgm:cxnLst>
    <dgm:cxn modelId="{8C490E04-1485-FE49-8476-093A626F92C1}" type="presOf" srcId="{C682D648-1E82-4B2E-A45A-CAE15E89B746}" destId="{9E20DD6C-7CC5-AF4E-9639-9FAC0DE332D7}" srcOrd="0" destOrd="0" presId="urn:microsoft.com/office/officeart/2016/7/layout/BasicLinearProcessNumbered"/>
    <dgm:cxn modelId="{1576C815-A809-0E41-A012-C0A283C583A7}" type="presOf" srcId="{06AD5C09-AD3D-4B7B-991B-006001AC3027}" destId="{61162066-DFE8-744D-BD46-13896066B213}" srcOrd="0" destOrd="0" presId="urn:microsoft.com/office/officeart/2016/7/layout/BasicLinearProcessNumbered"/>
    <dgm:cxn modelId="{AEB4A520-CDDD-074B-853A-18276706C4BA}" type="presOf" srcId="{E7DD0A5A-46BE-41C9-823A-B652EBD37537}" destId="{229DD408-8059-3E45-8C89-1ECEA9583344}" srcOrd="0" destOrd="0" presId="urn:microsoft.com/office/officeart/2016/7/layout/BasicLinearProcessNumbered"/>
    <dgm:cxn modelId="{1C4E0829-3EF5-4221-B5F6-59525F853BFD}" srcId="{9890D6A4-1A5F-4FAB-8F99-D6A181765829}" destId="{06AD5C09-AD3D-4B7B-991B-006001AC3027}" srcOrd="0" destOrd="0" parTransId="{73E50820-B36D-47AE-B09F-A63421A8E201}" sibTransId="{E7DD0A5A-46BE-41C9-823A-B652EBD37537}"/>
    <dgm:cxn modelId="{35148942-DDD0-6E47-86D6-185B9892CB58}" type="presOf" srcId="{06AD5C09-AD3D-4B7B-991B-006001AC3027}" destId="{5FC568BC-4ECB-E74C-A960-AB43A036C9D7}" srcOrd="1" destOrd="0" presId="urn:microsoft.com/office/officeart/2016/7/layout/BasicLinearProcessNumbered"/>
    <dgm:cxn modelId="{5BAF9C65-1CEC-F340-8BFC-BD572A699744}" type="presOf" srcId="{50B36FD0-6655-491B-9B12-BD4A67C456DB}" destId="{53E94B86-8DA1-5142-9CEB-E3A1F51FA62A}" srcOrd="1" destOrd="0" presId="urn:microsoft.com/office/officeart/2016/7/layout/BasicLinearProcessNumbered"/>
    <dgm:cxn modelId="{3AEB9B49-C618-B44B-9548-B9DB0C62F45B}" type="presOf" srcId="{50B36FD0-6655-491B-9B12-BD4A67C456DB}" destId="{6543F792-FE93-6548-8F0C-1834482C781F}" srcOrd="0" destOrd="0" presId="urn:microsoft.com/office/officeart/2016/7/layout/BasicLinearProcessNumbered"/>
    <dgm:cxn modelId="{6FF9A173-68D7-6E45-8DAD-2498BE2BB14B}" type="presOf" srcId="{68C77A0F-E4A5-4EE5-99EF-F96F6485450B}" destId="{B781C195-442F-6E44-9C27-07A64D05B97C}" srcOrd="0" destOrd="0" presId="urn:microsoft.com/office/officeart/2016/7/layout/BasicLinearProcessNumbered"/>
    <dgm:cxn modelId="{FCBA4075-E2C1-6948-8079-B41CE27603C3}" type="presOf" srcId="{2107D90D-F1E6-4372-AE47-CB09C66B88EB}" destId="{B47F62D0-A7CA-3C4F-B7A2-D55C67516C04}" srcOrd="1" destOrd="0" presId="urn:microsoft.com/office/officeart/2016/7/layout/BasicLinearProcessNumbered"/>
    <dgm:cxn modelId="{4D1D4F77-0266-4043-8CDB-A5664976A2F8}" type="presOf" srcId="{BF42E7FC-C222-4438-828F-1D96AB15F26E}" destId="{C0DFCD8F-7799-5044-9BF1-8494DA4B0BAF}" srcOrd="0" destOrd="0" presId="urn:microsoft.com/office/officeart/2016/7/layout/BasicLinearProcessNumbered"/>
    <dgm:cxn modelId="{893C6B78-67D8-7A47-B418-4F0D95C9DA74}" type="presOf" srcId="{DDBCF3EE-8E63-4D4C-B781-81E9A8799127}" destId="{141C1366-4F69-DB43-8299-50EEA15EB19C}" srcOrd="0" destOrd="0" presId="urn:microsoft.com/office/officeart/2016/7/layout/BasicLinearProcessNumbered"/>
    <dgm:cxn modelId="{AF8E217C-EC97-4D56-AAB3-30B781E3E3AE}" srcId="{9890D6A4-1A5F-4FAB-8F99-D6A181765829}" destId="{68C77A0F-E4A5-4EE5-99EF-F96F6485450B}" srcOrd="3" destOrd="0" parTransId="{1C5054AA-423D-46A8-9F18-3B5FF22F1A5B}" sibTransId="{BF42E7FC-C222-4438-828F-1D96AB15F26E}"/>
    <dgm:cxn modelId="{540C2EAE-B590-2846-A95C-56EFF007211C}" type="presOf" srcId="{2107D90D-F1E6-4372-AE47-CB09C66B88EB}" destId="{18291288-C012-DE40-9DC9-8F68A9D9EDE7}" srcOrd="0" destOrd="0" presId="urn:microsoft.com/office/officeart/2016/7/layout/BasicLinearProcessNumbered"/>
    <dgm:cxn modelId="{E973DAB1-4DE1-0F43-9ED6-62A6EABD8CEC}" type="presOf" srcId="{9890D6A4-1A5F-4FAB-8F99-D6A181765829}" destId="{C1BEA9A2-1ED1-B94B-A9F2-4EEE7F10EC0C}" srcOrd="0" destOrd="0" presId="urn:microsoft.com/office/officeart/2016/7/layout/BasicLinearProcessNumbered"/>
    <dgm:cxn modelId="{647B5DD6-0E33-4243-95A7-C6F6D0A90C94}" srcId="{9890D6A4-1A5F-4FAB-8F99-D6A181765829}" destId="{2107D90D-F1E6-4372-AE47-CB09C66B88EB}" srcOrd="1" destOrd="0" parTransId="{C6A8DE1B-FEB0-474E-B54A-9E2B8317ACDF}" sibTransId="{C682D648-1E82-4B2E-A45A-CAE15E89B746}"/>
    <dgm:cxn modelId="{F6E484EC-E140-E542-AC80-29B76B36C494}" type="presOf" srcId="{68C77A0F-E4A5-4EE5-99EF-F96F6485450B}" destId="{0440B08E-F096-A04F-B5E5-C47566B0CFA3}" srcOrd="1" destOrd="0" presId="urn:microsoft.com/office/officeart/2016/7/layout/BasicLinearProcessNumbered"/>
    <dgm:cxn modelId="{2959E1FE-25E2-4FBF-822F-BBEB103FD9D4}" srcId="{9890D6A4-1A5F-4FAB-8F99-D6A181765829}" destId="{50B36FD0-6655-491B-9B12-BD4A67C456DB}" srcOrd="2" destOrd="0" parTransId="{7343D1C2-B54E-47B4-8F89-E929110DC9CE}" sibTransId="{DDBCF3EE-8E63-4D4C-B781-81E9A8799127}"/>
    <dgm:cxn modelId="{C7C84D09-124F-8140-8CC5-B43BF6F2F2E9}" type="presParOf" srcId="{C1BEA9A2-1ED1-B94B-A9F2-4EEE7F10EC0C}" destId="{D9C7C75E-253A-C444-A53D-0571F34D63EE}" srcOrd="0" destOrd="0" presId="urn:microsoft.com/office/officeart/2016/7/layout/BasicLinearProcessNumbered"/>
    <dgm:cxn modelId="{3AE31C96-83F6-6649-8B90-9906EF3B1834}" type="presParOf" srcId="{D9C7C75E-253A-C444-A53D-0571F34D63EE}" destId="{61162066-DFE8-744D-BD46-13896066B213}" srcOrd="0" destOrd="0" presId="urn:microsoft.com/office/officeart/2016/7/layout/BasicLinearProcessNumbered"/>
    <dgm:cxn modelId="{389DCE0F-2788-3145-B1BB-2D2B37020BCA}" type="presParOf" srcId="{D9C7C75E-253A-C444-A53D-0571F34D63EE}" destId="{229DD408-8059-3E45-8C89-1ECEA9583344}" srcOrd="1" destOrd="0" presId="urn:microsoft.com/office/officeart/2016/7/layout/BasicLinearProcessNumbered"/>
    <dgm:cxn modelId="{30DDDE25-0B1E-A54E-84FD-705B27AA0EA4}" type="presParOf" srcId="{D9C7C75E-253A-C444-A53D-0571F34D63EE}" destId="{986E76B5-B944-144D-99F3-5123AD765056}" srcOrd="2" destOrd="0" presId="urn:microsoft.com/office/officeart/2016/7/layout/BasicLinearProcessNumbered"/>
    <dgm:cxn modelId="{764AC26B-7EAB-C647-A187-6E5E67335475}" type="presParOf" srcId="{D9C7C75E-253A-C444-A53D-0571F34D63EE}" destId="{5FC568BC-4ECB-E74C-A960-AB43A036C9D7}" srcOrd="3" destOrd="0" presId="urn:microsoft.com/office/officeart/2016/7/layout/BasicLinearProcessNumbered"/>
    <dgm:cxn modelId="{334F4417-7035-D540-A53D-2955341F0F5B}" type="presParOf" srcId="{C1BEA9A2-1ED1-B94B-A9F2-4EEE7F10EC0C}" destId="{87D1467E-EAC6-5046-A576-4D842AE4273F}" srcOrd="1" destOrd="0" presId="urn:microsoft.com/office/officeart/2016/7/layout/BasicLinearProcessNumbered"/>
    <dgm:cxn modelId="{D41B9FBB-E8ED-7B48-BEB5-6FDB81E1D35E}" type="presParOf" srcId="{C1BEA9A2-1ED1-B94B-A9F2-4EEE7F10EC0C}" destId="{455CD566-825F-2948-8F06-B7D4B349EFB9}" srcOrd="2" destOrd="0" presId="urn:microsoft.com/office/officeart/2016/7/layout/BasicLinearProcessNumbered"/>
    <dgm:cxn modelId="{6C524AA9-F4EB-DE45-9141-BB6263FAE4A2}" type="presParOf" srcId="{455CD566-825F-2948-8F06-B7D4B349EFB9}" destId="{18291288-C012-DE40-9DC9-8F68A9D9EDE7}" srcOrd="0" destOrd="0" presId="urn:microsoft.com/office/officeart/2016/7/layout/BasicLinearProcessNumbered"/>
    <dgm:cxn modelId="{3AAB898D-560C-BD41-A504-737FA6A1C876}" type="presParOf" srcId="{455CD566-825F-2948-8F06-B7D4B349EFB9}" destId="{9E20DD6C-7CC5-AF4E-9639-9FAC0DE332D7}" srcOrd="1" destOrd="0" presId="urn:microsoft.com/office/officeart/2016/7/layout/BasicLinearProcessNumbered"/>
    <dgm:cxn modelId="{20A5D3D1-9C98-8D46-A6EE-98E450413E98}" type="presParOf" srcId="{455CD566-825F-2948-8F06-B7D4B349EFB9}" destId="{5F66265B-3BF1-AE45-85CB-C7B37E096E15}" srcOrd="2" destOrd="0" presId="urn:microsoft.com/office/officeart/2016/7/layout/BasicLinearProcessNumbered"/>
    <dgm:cxn modelId="{A49F9F51-2BE7-2C46-86F7-286271E31494}" type="presParOf" srcId="{455CD566-825F-2948-8F06-B7D4B349EFB9}" destId="{B47F62D0-A7CA-3C4F-B7A2-D55C67516C04}" srcOrd="3" destOrd="0" presId="urn:microsoft.com/office/officeart/2016/7/layout/BasicLinearProcessNumbered"/>
    <dgm:cxn modelId="{CDBDDB29-C2CE-B048-AC06-34CA1DA2A6C4}" type="presParOf" srcId="{C1BEA9A2-1ED1-B94B-A9F2-4EEE7F10EC0C}" destId="{179048B7-8640-774E-819A-E03B2DC8890F}" srcOrd="3" destOrd="0" presId="urn:microsoft.com/office/officeart/2016/7/layout/BasicLinearProcessNumbered"/>
    <dgm:cxn modelId="{047A8A9E-C63A-E245-8F23-42DBEBA38694}" type="presParOf" srcId="{C1BEA9A2-1ED1-B94B-A9F2-4EEE7F10EC0C}" destId="{7BCF103C-3AD4-324B-85A5-E92C484BF257}" srcOrd="4" destOrd="0" presId="urn:microsoft.com/office/officeart/2016/7/layout/BasicLinearProcessNumbered"/>
    <dgm:cxn modelId="{3B6FAAFE-57F5-4A48-9C6E-0F46369E0C98}" type="presParOf" srcId="{7BCF103C-3AD4-324B-85A5-E92C484BF257}" destId="{6543F792-FE93-6548-8F0C-1834482C781F}" srcOrd="0" destOrd="0" presId="urn:microsoft.com/office/officeart/2016/7/layout/BasicLinearProcessNumbered"/>
    <dgm:cxn modelId="{445B9431-B2D1-6048-991B-D88A059C3B46}" type="presParOf" srcId="{7BCF103C-3AD4-324B-85A5-E92C484BF257}" destId="{141C1366-4F69-DB43-8299-50EEA15EB19C}" srcOrd="1" destOrd="0" presId="urn:microsoft.com/office/officeart/2016/7/layout/BasicLinearProcessNumbered"/>
    <dgm:cxn modelId="{B32E0C73-5A99-4047-BFEC-E734BDFE94DE}" type="presParOf" srcId="{7BCF103C-3AD4-324B-85A5-E92C484BF257}" destId="{514A6629-D887-1B46-8C4D-6AFF1170A06F}" srcOrd="2" destOrd="0" presId="urn:microsoft.com/office/officeart/2016/7/layout/BasicLinearProcessNumbered"/>
    <dgm:cxn modelId="{C52DD8F9-8551-7A4D-8CC3-76F6554FEBE4}" type="presParOf" srcId="{7BCF103C-3AD4-324B-85A5-E92C484BF257}" destId="{53E94B86-8DA1-5142-9CEB-E3A1F51FA62A}" srcOrd="3" destOrd="0" presId="urn:microsoft.com/office/officeart/2016/7/layout/BasicLinearProcessNumbered"/>
    <dgm:cxn modelId="{2B62EAED-0E96-CC42-BDA9-DACFBAB557FA}" type="presParOf" srcId="{C1BEA9A2-1ED1-B94B-A9F2-4EEE7F10EC0C}" destId="{0BB1FBD3-4166-9642-9CD7-937ECFC909C3}" srcOrd="5" destOrd="0" presId="urn:microsoft.com/office/officeart/2016/7/layout/BasicLinearProcessNumbered"/>
    <dgm:cxn modelId="{1356FA58-286B-5F46-BE17-5670EC8E536D}" type="presParOf" srcId="{C1BEA9A2-1ED1-B94B-A9F2-4EEE7F10EC0C}" destId="{4A68C787-218F-0E42-8804-364020B3034F}" srcOrd="6" destOrd="0" presId="urn:microsoft.com/office/officeart/2016/7/layout/BasicLinearProcessNumbered"/>
    <dgm:cxn modelId="{9437F97C-B131-3648-BD41-AB9228E73BF1}" type="presParOf" srcId="{4A68C787-218F-0E42-8804-364020B3034F}" destId="{B781C195-442F-6E44-9C27-07A64D05B97C}" srcOrd="0" destOrd="0" presId="urn:microsoft.com/office/officeart/2016/7/layout/BasicLinearProcessNumbered"/>
    <dgm:cxn modelId="{E897711A-FC24-D746-9EF3-EDB6D7C330FA}" type="presParOf" srcId="{4A68C787-218F-0E42-8804-364020B3034F}" destId="{C0DFCD8F-7799-5044-9BF1-8494DA4B0BAF}" srcOrd="1" destOrd="0" presId="urn:microsoft.com/office/officeart/2016/7/layout/BasicLinearProcessNumbered"/>
    <dgm:cxn modelId="{46094969-1960-7344-B5D7-BFC0216F3912}" type="presParOf" srcId="{4A68C787-218F-0E42-8804-364020B3034F}" destId="{4F8E8657-6883-9A47-8A9A-23958F657494}" srcOrd="2" destOrd="0" presId="urn:microsoft.com/office/officeart/2016/7/layout/BasicLinearProcessNumbered"/>
    <dgm:cxn modelId="{A80CC3FB-C3DC-B84E-9AA6-6921A79F470A}" type="presParOf" srcId="{4A68C787-218F-0E42-8804-364020B3034F}" destId="{0440B08E-F096-A04F-B5E5-C47566B0CFA3}" srcOrd="3" destOrd="0" presId="urn:microsoft.com/office/officeart/2016/7/layout/BasicLinearProcessNumbered"/>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42960E-E83B-F948-8976-8657CD0DB2C9}">
      <dsp:nvSpPr>
        <dsp:cNvPr id="0" name=""/>
        <dsp:cNvSpPr/>
      </dsp:nvSpPr>
      <dsp:spPr>
        <a:xfrm>
          <a:off x="1564195" y="176"/>
          <a:ext cx="3464811" cy="105676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US" sz="1900" kern="1200" dirty="0"/>
            <a:t>Overview of training goals</a:t>
          </a:r>
        </a:p>
      </dsp:txBody>
      <dsp:txXfrm>
        <a:off x="1564195" y="176"/>
        <a:ext cx="3464811" cy="1056767"/>
      </dsp:txXfrm>
    </dsp:sp>
    <dsp:sp modelId="{7D9599CD-0BEF-B641-98CA-ACFA312CB679}">
      <dsp:nvSpPr>
        <dsp:cNvPr id="0" name=""/>
        <dsp:cNvSpPr/>
      </dsp:nvSpPr>
      <dsp:spPr>
        <a:xfrm>
          <a:off x="1564195" y="1490045"/>
          <a:ext cx="3464811" cy="105676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bg1"/>
              </a:solidFill>
              <a:latin typeface="+mn-lt"/>
            </a:rPr>
            <a:t>Collaborative effort: </a:t>
          </a:r>
          <a:r>
            <a:rPr lang="en-US" sz="1800" b="0" i="0" u="none" strike="noStrike" kern="1200" dirty="0">
              <a:solidFill>
                <a:schemeClr val="bg1"/>
              </a:solidFill>
              <a:effectLst/>
              <a:latin typeface="+mn-lt"/>
            </a:rPr>
            <a:t>Town of Hamilton, Forterra NW, WA </a:t>
          </a:r>
          <a:r>
            <a:rPr lang="en-US" sz="1800" b="0" i="0" u="none" strike="noStrike" kern="1200">
              <a:solidFill>
                <a:schemeClr val="bg1"/>
              </a:solidFill>
              <a:effectLst/>
              <a:latin typeface="+mn-lt"/>
            </a:rPr>
            <a:t>State Dept. </a:t>
          </a:r>
          <a:r>
            <a:rPr lang="en-US" sz="1800" b="0" i="0" u="none" strike="noStrike" kern="1200" dirty="0">
              <a:solidFill>
                <a:schemeClr val="bg1"/>
              </a:solidFill>
              <a:effectLst/>
              <a:latin typeface="+mn-lt"/>
            </a:rPr>
            <a:t>of Ecology, My Freedom Living </a:t>
          </a:r>
          <a:endParaRPr lang="en-US" sz="1800" kern="1200" dirty="0">
            <a:solidFill>
              <a:schemeClr val="bg1"/>
            </a:solidFill>
            <a:latin typeface="+mn-lt"/>
          </a:endParaRPr>
        </a:p>
      </dsp:txBody>
      <dsp:txXfrm>
        <a:off x="1564195" y="1490045"/>
        <a:ext cx="3464811" cy="1056767"/>
      </dsp:txXfrm>
    </dsp:sp>
    <dsp:sp modelId="{A462A0AF-7089-C846-9195-50799C5B7336}">
      <dsp:nvSpPr>
        <dsp:cNvPr id="0" name=""/>
        <dsp:cNvSpPr/>
      </dsp:nvSpPr>
      <dsp:spPr>
        <a:xfrm>
          <a:off x="1564195" y="2979914"/>
          <a:ext cx="3464811" cy="105676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US" sz="1900" kern="1200" dirty="0"/>
            <a:t>Target Audience: Homeowners, Renters, Seniors, New Residents, and Caregivers</a:t>
          </a:r>
        </a:p>
      </dsp:txBody>
      <dsp:txXfrm>
        <a:off x="1564195" y="2979914"/>
        <a:ext cx="3464811" cy="105676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CBD73B-BED8-2346-9B79-F48DB0440B4E}">
      <dsp:nvSpPr>
        <dsp:cNvPr id="0" name=""/>
        <dsp:cNvSpPr/>
      </dsp:nvSpPr>
      <dsp:spPr>
        <a:xfrm>
          <a:off x="0" y="2451"/>
          <a:ext cx="6699544"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DE262DB-918F-2741-97A9-B60D38A49BAD}">
      <dsp:nvSpPr>
        <dsp:cNvPr id="0" name=""/>
        <dsp:cNvSpPr/>
      </dsp:nvSpPr>
      <dsp:spPr>
        <a:xfrm>
          <a:off x="0" y="2451"/>
          <a:ext cx="6699544" cy="16722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350" tIns="133350" rIns="133350" bIns="133350" numCol="1" spcCol="1270" anchor="t" anchorCtr="0">
          <a:noAutofit/>
        </a:bodyPr>
        <a:lstStyle/>
        <a:p>
          <a:pPr marL="0" lvl="0" indent="0" algn="l" defTabSz="1555750">
            <a:lnSpc>
              <a:spcPct val="90000"/>
            </a:lnSpc>
            <a:spcBef>
              <a:spcPct val="0"/>
            </a:spcBef>
            <a:spcAft>
              <a:spcPct val="35000"/>
            </a:spcAft>
            <a:buNone/>
          </a:pPr>
          <a:r>
            <a:rPr lang="en-US" sz="3500" kern="1200"/>
            <a:t>Supports Hamilton’s emergency planning and resilience </a:t>
          </a:r>
        </a:p>
      </dsp:txBody>
      <dsp:txXfrm>
        <a:off x="0" y="2451"/>
        <a:ext cx="6699544" cy="1672235"/>
      </dsp:txXfrm>
    </dsp:sp>
    <dsp:sp modelId="{6E47E96B-4CAA-8B4F-BF90-C3A076407E38}">
      <dsp:nvSpPr>
        <dsp:cNvPr id="0" name=""/>
        <dsp:cNvSpPr/>
      </dsp:nvSpPr>
      <dsp:spPr>
        <a:xfrm>
          <a:off x="0" y="1674686"/>
          <a:ext cx="6699544"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088A5BC-D551-694D-85D3-4694C0F99C58}">
      <dsp:nvSpPr>
        <dsp:cNvPr id="0" name=""/>
        <dsp:cNvSpPr/>
      </dsp:nvSpPr>
      <dsp:spPr>
        <a:xfrm>
          <a:off x="0" y="1674686"/>
          <a:ext cx="6699544" cy="16722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350" tIns="133350" rIns="133350" bIns="133350" numCol="1" spcCol="1270" anchor="t" anchorCtr="0">
          <a:noAutofit/>
        </a:bodyPr>
        <a:lstStyle/>
        <a:p>
          <a:pPr marL="0" lvl="0" indent="0" algn="l" defTabSz="1555750">
            <a:lnSpc>
              <a:spcPct val="90000"/>
            </a:lnSpc>
            <a:spcBef>
              <a:spcPct val="0"/>
            </a:spcBef>
            <a:spcAft>
              <a:spcPct val="35000"/>
            </a:spcAft>
            <a:buNone/>
          </a:pPr>
          <a:r>
            <a:rPr lang="en-US" sz="3500" kern="1200"/>
            <a:t>Flooding = #1 declared disaster in the U.S.</a:t>
          </a:r>
        </a:p>
      </dsp:txBody>
      <dsp:txXfrm>
        <a:off x="0" y="1674686"/>
        <a:ext cx="6699544" cy="1672235"/>
      </dsp:txXfrm>
    </dsp:sp>
    <dsp:sp modelId="{558CDAC0-6F83-3C42-ADE7-BCAF2AC659E9}">
      <dsp:nvSpPr>
        <dsp:cNvPr id="0" name=""/>
        <dsp:cNvSpPr/>
      </dsp:nvSpPr>
      <dsp:spPr>
        <a:xfrm>
          <a:off x="0" y="3346922"/>
          <a:ext cx="6699544"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F208DA0-8AD4-784C-8D55-3CB0E1F7D485}">
      <dsp:nvSpPr>
        <dsp:cNvPr id="0" name=""/>
        <dsp:cNvSpPr/>
      </dsp:nvSpPr>
      <dsp:spPr>
        <a:xfrm>
          <a:off x="0" y="3346922"/>
          <a:ext cx="6699544" cy="16722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350" tIns="133350" rIns="133350" bIns="133350" numCol="1" spcCol="1270" anchor="t" anchorCtr="0">
          <a:noAutofit/>
        </a:bodyPr>
        <a:lstStyle/>
        <a:p>
          <a:pPr marL="0" lvl="0" indent="0" algn="l" defTabSz="1555750">
            <a:lnSpc>
              <a:spcPct val="90000"/>
            </a:lnSpc>
            <a:spcBef>
              <a:spcPct val="0"/>
            </a:spcBef>
            <a:spcAft>
              <a:spcPct val="35000"/>
            </a:spcAft>
            <a:buNone/>
          </a:pPr>
          <a:r>
            <a:rPr lang="en-US" sz="3500" kern="1200"/>
            <a:t>Hamilton is uniquely vulnerable</a:t>
          </a:r>
        </a:p>
      </dsp:txBody>
      <dsp:txXfrm>
        <a:off x="0" y="3346922"/>
        <a:ext cx="6699544" cy="167223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EBA37A-ED7A-864F-B189-02A93E210393}">
      <dsp:nvSpPr>
        <dsp:cNvPr id="0" name=""/>
        <dsp:cNvSpPr/>
      </dsp:nvSpPr>
      <dsp:spPr>
        <a:xfrm>
          <a:off x="0" y="458688"/>
          <a:ext cx="4626506" cy="680400"/>
        </a:xfrm>
        <a:prstGeom prst="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EA19B3A-47BC-D64A-970F-C5B64E0FF702}">
      <dsp:nvSpPr>
        <dsp:cNvPr id="0" name=""/>
        <dsp:cNvSpPr/>
      </dsp:nvSpPr>
      <dsp:spPr>
        <a:xfrm>
          <a:off x="231325" y="60168"/>
          <a:ext cx="3238554" cy="79704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2410" tIns="0" rIns="122410" bIns="0" numCol="1" spcCol="1270" anchor="ctr" anchorCtr="0">
          <a:noAutofit/>
        </a:bodyPr>
        <a:lstStyle/>
        <a:p>
          <a:pPr marL="0" lvl="0" indent="0" algn="l" defTabSz="1200150">
            <a:lnSpc>
              <a:spcPct val="90000"/>
            </a:lnSpc>
            <a:spcBef>
              <a:spcPct val="0"/>
            </a:spcBef>
            <a:spcAft>
              <a:spcPct val="35000"/>
            </a:spcAft>
            <a:buNone/>
          </a:pPr>
          <a:r>
            <a:rPr lang="en-US" sz="2700" kern="1200"/>
            <a:t>Weather-related</a:t>
          </a:r>
        </a:p>
      </dsp:txBody>
      <dsp:txXfrm>
        <a:off x="270233" y="99076"/>
        <a:ext cx="3160738" cy="719224"/>
      </dsp:txXfrm>
    </dsp:sp>
    <dsp:sp modelId="{A9E7D4D8-9A9F-114F-9881-934AA18177CE}">
      <dsp:nvSpPr>
        <dsp:cNvPr id="0" name=""/>
        <dsp:cNvSpPr/>
      </dsp:nvSpPr>
      <dsp:spPr>
        <a:xfrm>
          <a:off x="0" y="1683408"/>
          <a:ext cx="4626506" cy="680400"/>
        </a:xfrm>
        <a:prstGeom prst="rect">
          <a:avLst/>
        </a:prstGeom>
        <a:solidFill>
          <a:schemeClr val="lt1">
            <a:alpha val="90000"/>
            <a:hueOff val="0"/>
            <a:satOff val="0"/>
            <a:lumOff val="0"/>
            <a:alphaOff val="0"/>
          </a:schemeClr>
        </a:solidFill>
        <a:ln w="12700" cap="flat" cmpd="sng" algn="ctr">
          <a:solidFill>
            <a:schemeClr val="accent5">
              <a:hueOff val="-121934"/>
              <a:satOff val="560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5E3A4B2-38AD-C242-AEB5-51FA2F57BA92}">
      <dsp:nvSpPr>
        <dsp:cNvPr id="0" name=""/>
        <dsp:cNvSpPr/>
      </dsp:nvSpPr>
      <dsp:spPr>
        <a:xfrm>
          <a:off x="231325" y="1284888"/>
          <a:ext cx="3238554" cy="797040"/>
        </a:xfrm>
        <a:prstGeom prst="roundRect">
          <a:avLst/>
        </a:prstGeom>
        <a:solidFill>
          <a:schemeClr val="accent5">
            <a:hueOff val="-121934"/>
            <a:satOff val="560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2410" tIns="0" rIns="122410" bIns="0" numCol="1" spcCol="1270" anchor="ctr" anchorCtr="0">
          <a:noAutofit/>
        </a:bodyPr>
        <a:lstStyle/>
        <a:p>
          <a:pPr marL="0" lvl="0" indent="0" algn="l" defTabSz="1200150">
            <a:lnSpc>
              <a:spcPct val="90000"/>
            </a:lnSpc>
            <a:spcBef>
              <a:spcPct val="0"/>
            </a:spcBef>
            <a:spcAft>
              <a:spcPct val="35000"/>
            </a:spcAft>
            <a:buNone/>
          </a:pPr>
          <a:r>
            <a:rPr lang="en-US" sz="2700" kern="1200"/>
            <a:t>Altered condition</a:t>
          </a:r>
        </a:p>
      </dsp:txBody>
      <dsp:txXfrm>
        <a:off x="270233" y="1323796"/>
        <a:ext cx="3160738" cy="719224"/>
      </dsp:txXfrm>
    </dsp:sp>
    <dsp:sp modelId="{2A94A9B7-101F-084B-A3C9-694006F00174}">
      <dsp:nvSpPr>
        <dsp:cNvPr id="0" name=""/>
        <dsp:cNvSpPr/>
      </dsp:nvSpPr>
      <dsp:spPr>
        <a:xfrm>
          <a:off x="0" y="2908129"/>
          <a:ext cx="4626506" cy="680400"/>
        </a:xfrm>
        <a:prstGeom prst="rect">
          <a:avLst/>
        </a:prstGeom>
        <a:solidFill>
          <a:schemeClr val="lt1">
            <a:alpha val="90000"/>
            <a:hueOff val="0"/>
            <a:satOff val="0"/>
            <a:lumOff val="0"/>
            <a:alphaOff val="0"/>
          </a:schemeClr>
        </a:solidFill>
        <a:ln w="12700" cap="flat" cmpd="sng" algn="ctr">
          <a:solidFill>
            <a:schemeClr val="accent5">
              <a:hueOff val="-243867"/>
              <a:satOff val="1120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941D145-8674-7349-998B-82E47EBDA0CE}">
      <dsp:nvSpPr>
        <dsp:cNvPr id="0" name=""/>
        <dsp:cNvSpPr/>
      </dsp:nvSpPr>
      <dsp:spPr>
        <a:xfrm>
          <a:off x="231325" y="2509608"/>
          <a:ext cx="3238554" cy="797040"/>
        </a:xfrm>
        <a:prstGeom prst="roundRect">
          <a:avLst/>
        </a:prstGeom>
        <a:solidFill>
          <a:schemeClr val="accent5">
            <a:hueOff val="-243867"/>
            <a:satOff val="1120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2410" tIns="0" rIns="122410" bIns="0" numCol="1" spcCol="1270" anchor="ctr" anchorCtr="0">
          <a:noAutofit/>
        </a:bodyPr>
        <a:lstStyle/>
        <a:p>
          <a:pPr marL="0" lvl="0" indent="0" algn="l" defTabSz="1200150">
            <a:lnSpc>
              <a:spcPct val="90000"/>
            </a:lnSpc>
            <a:spcBef>
              <a:spcPct val="0"/>
            </a:spcBef>
            <a:spcAft>
              <a:spcPct val="35000"/>
            </a:spcAft>
            <a:buNone/>
          </a:pPr>
          <a:r>
            <a:rPr lang="en-US" sz="2700" kern="1200"/>
            <a:t>Flash floods</a:t>
          </a:r>
        </a:p>
      </dsp:txBody>
      <dsp:txXfrm>
        <a:off x="270233" y="2548516"/>
        <a:ext cx="3160738" cy="719224"/>
      </dsp:txXfrm>
    </dsp:sp>
    <dsp:sp modelId="{80D24899-FDB9-3F4A-8712-CE2525E6CB2F}">
      <dsp:nvSpPr>
        <dsp:cNvPr id="0" name=""/>
        <dsp:cNvSpPr/>
      </dsp:nvSpPr>
      <dsp:spPr>
        <a:xfrm>
          <a:off x="0" y="4132849"/>
          <a:ext cx="4626506" cy="680400"/>
        </a:xfrm>
        <a:prstGeom prst="rect">
          <a:avLst/>
        </a:prstGeom>
        <a:solidFill>
          <a:schemeClr val="lt1">
            <a:alpha val="90000"/>
            <a:hueOff val="0"/>
            <a:satOff val="0"/>
            <a:lumOff val="0"/>
            <a:alphaOff val="0"/>
          </a:schemeClr>
        </a:solidFill>
        <a:ln w="12700" cap="flat" cmpd="sng" algn="ctr">
          <a:solidFill>
            <a:schemeClr val="accent5">
              <a:hueOff val="-365801"/>
              <a:satOff val="1680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6BDA768-E103-C64D-A262-9944729359D3}">
      <dsp:nvSpPr>
        <dsp:cNvPr id="0" name=""/>
        <dsp:cNvSpPr/>
      </dsp:nvSpPr>
      <dsp:spPr>
        <a:xfrm>
          <a:off x="231325" y="3734329"/>
          <a:ext cx="3238554" cy="797040"/>
        </a:xfrm>
        <a:prstGeom prst="roundRect">
          <a:avLst/>
        </a:prstGeom>
        <a:solidFill>
          <a:schemeClr val="accent5">
            <a:hueOff val="-365801"/>
            <a:satOff val="1680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2410" tIns="0" rIns="122410" bIns="0" numCol="1" spcCol="1270" anchor="ctr" anchorCtr="0">
          <a:noAutofit/>
        </a:bodyPr>
        <a:lstStyle/>
        <a:p>
          <a:pPr marL="0" lvl="0" indent="0" algn="l" defTabSz="1200150">
            <a:lnSpc>
              <a:spcPct val="90000"/>
            </a:lnSpc>
            <a:spcBef>
              <a:spcPct val="0"/>
            </a:spcBef>
            <a:spcAft>
              <a:spcPct val="35000"/>
            </a:spcAft>
            <a:buNone/>
          </a:pPr>
          <a:r>
            <a:rPr lang="en-US" sz="2700" kern="1200"/>
            <a:t>Compound floods</a:t>
          </a:r>
        </a:p>
      </dsp:txBody>
      <dsp:txXfrm>
        <a:off x="270233" y="3773237"/>
        <a:ext cx="3160738" cy="71922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CE6A73-4301-4C9F-81C8-0FB9E210C791}">
      <dsp:nvSpPr>
        <dsp:cNvPr id="0" name=""/>
        <dsp:cNvSpPr/>
      </dsp:nvSpPr>
      <dsp:spPr>
        <a:xfrm>
          <a:off x="701556" y="302107"/>
          <a:ext cx="1990125" cy="1990125"/>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81EBCD7-7186-4EA9-BFDC-231F1DBCD0A2}">
      <dsp:nvSpPr>
        <dsp:cNvPr id="0" name=""/>
        <dsp:cNvSpPr/>
      </dsp:nvSpPr>
      <dsp:spPr>
        <a:xfrm>
          <a:off x="1125681" y="726232"/>
          <a:ext cx="1141875" cy="114187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EB86E7C-778F-427F-9736-73D077E2B41C}">
      <dsp:nvSpPr>
        <dsp:cNvPr id="0" name=""/>
        <dsp:cNvSpPr/>
      </dsp:nvSpPr>
      <dsp:spPr>
        <a:xfrm>
          <a:off x="65369" y="2912107"/>
          <a:ext cx="32625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22350">
            <a:lnSpc>
              <a:spcPct val="90000"/>
            </a:lnSpc>
            <a:spcBef>
              <a:spcPct val="0"/>
            </a:spcBef>
            <a:spcAft>
              <a:spcPct val="35000"/>
            </a:spcAft>
            <a:buNone/>
            <a:defRPr cap="all"/>
          </a:pPr>
          <a:r>
            <a:rPr lang="en-US" sz="2300" kern="1200"/>
            <a:t>Levee tops at 33.27 ft (Concrete gauge)</a:t>
          </a:r>
        </a:p>
      </dsp:txBody>
      <dsp:txXfrm>
        <a:off x="65369" y="2912107"/>
        <a:ext cx="3262500" cy="720000"/>
      </dsp:txXfrm>
    </dsp:sp>
    <dsp:sp modelId="{E9FF5662-5A1C-4C3A-92F1-9ADAF1C49C7D}">
      <dsp:nvSpPr>
        <dsp:cNvPr id="0" name=""/>
        <dsp:cNvSpPr/>
      </dsp:nvSpPr>
      <dsp:spPr>
        <a:xfrm>
          <a:off x="4534994" y="302107"/>
          <a:ext cx="1990125" cy="1990125"/>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4C9FC52-CB3F-498B-8D69-AC9D076981D3}">
      <dsp:nvSpPr>
        <dsp:cNvPr id="0" name=""/>
        <dsp:cNvSpPr/>
      </dsp:nvSpPr>
      <dsp:spPr>
        <a:xfrm>
          <a:off x="4959119" y="726232"/>
          <a:ext cx="1141875" cy="114187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25A0F20-16C7-4866-BA60-1F84A283C83E}">
      <dsp:nvSpPr>
        <dsp:cNvPr id="0" name=""/>
        <dsp:cNvSpPr/>
      </dsp:nvSpPr>
      <dsp:spPr>
        <a:xfrm>
          <a:off x="3898806" y="2912107"/>
          <a:ext cx="32625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22350">
            <a:lnSpc>
              <a:spcPct val="90000"/>
            </a:lnSpc>
            <a:spcBef>
              <a:spcPct val="0"/>
            </a:spcBef>
            <a:spcAft>
              <a:spcPct val="35000"/>
            </a:spcAft>
            <a:buNone/>
            <a:defRPr cap="all"/>
          </a:pPr>
          <a:r>
            <a:rPr lang="en-US" sz="2300" kern="1200"/>
            <a:t>Non-accredited status (USACE)</a:t>
          </a:r>
        </a:p>
      </dsp:txBody>
      <dsp:txXfrm>
        <a:off x="3898806" y="2912107"/>
        <a:ext cx="3262500" cy="720000"/>
      </dsp:txXfrm>
    </dsp:sp>
    <dsp:sp modelId="{EB7C0E80-2BBE-4596-8AE8-A2B42493E9D4}">
      <dsp:nvSpPr>
        <dsp:cNvPr id="0" name=""/>
        <dsp:cNvSpPr/>
      </dsp:nvSpPr>
      <dsp:spPr>
        <a:xfrm>
          <a:off x="8368431" y="302107"/>
          <a:ext cx="1990125" cy="1990125"/>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7E7CA68-7358-4396-BA18-E3F448C2F505}">
      <dsp:nvSpPr>
        <dsp:cNvPr id="0" name=""/>
        <dsp:cNvSpPr/>
      </dsp:nvSpPr>
      <dsp:spPr>
        <a:xfrm>
          <a:off x="8792556" y="726232"/>
          <a:ext cx="1141875" cy="114187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1C62C01-EFF0-4703-8970-AFD7E68982B2}">
      <dsp:nvSpPr>
        <dsp:cNvPr id="0" name=""/>
        <dsp:cNvSpPr/>
      </dsp:nvSpPr>
      <dsp:spPr>
        <a:xfrm>
          <a:off x="7732244" y="2912107"/>
          <a:ext cx="32625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22350">
            <a:lnSpc>
              <a:spcPct val="90000"/>
            </a:lnSpc>
            <a:spcBef>
              <a:spcPct val="0"/>
            </a:spcBef>
            <a:spcAft>
              <a:spcPct val="35000"/>
            </a:spcAft>
            <a:buNone/>
            <a:defRPr cap="all"/>
          </a:pPr>
          <a:r>
            <a:rPr lang="en-US" sz="2300" kern="1200"/>
            <a:t>Real-time gauge data</a:t>
          </a:r>
        </a:p>
      </dsp:txBody>
      <dsp:txXfrm>
        <a:off x="7732244" y="2912107"/>
        <a:ext cx="3262500" cy="72000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4C312B-4B45-2745-A28C-C75AFD319DD6}">
      <dsp:nvSpPr>
        <dsp:cNvPr id="0" name=""/>
        <dsp:cNvSpPr/>
      </dsp:nvSpPr>
      <dsp:spPr>
        <a:xfrm>
          <a:off x="0" y="2325"/>
          <a:ext cx="7880423"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EB49E31-91A4-E54E-AFFC-445A64613ED4}">
      <dsp:nvSpPr>
        <dsp:cNvPr id="0" name=""/>
        <dsp:cNvSpPr/>
      </dsp:nvSpPr>
      <dsp:spPr>
        <a:xfrm>
          <a:off x="0" y="2325"/>
          <a:ext cx="7880423" cy="15858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7640" tIns="167640" rIns="167640" bIns="167640" numCol="1" spcCol="1270" anchor="t" anchorCtr="0">
          <a:noAutofit/>
        </a:bodyPr>
        <a:lstStyle/>
        <a:p>
          <a:pPr marL="0" lvl="0" indent="0" algn="l" defTabSz="1955800">
            <a:lnSpc>
              <a:spcPct val="90000"/>
            </a:lnSpc>
            <a:spcBef>
              <a:spcPct val="0"/>
            </a:spcBef>
            <a:spcAft>
              <a:spcPct val="35000"/>
            </a:spcAft>
            <a:buNone/>
          </a:pPr>
          <a:r>
            <a:rPr lang="en-US" sz="4400" kern="1200"/>
            <a:t>One inoperable vehicle max unless fenced</a:t>
          </a:r>
        </a:p>
      </dsp:txBody>
      <dsp:txXfrm>
        <a:off x="0" y="2325"/>
        <a:ext cx="7880423" cy="1585864"/>
      </dsp:txXfrm>
    </dsp:sp>
    <dsp:sp modelId="{F65C935E-EF77-D840-8B58-319CEDAB18BA}">
      <dsp:nvSpPr>
        <dsp:cNvPr id="0" name=""/>
        <dsp:cNvSpPr/>
      </dsp:nvSpPr>
      <dsp:spPr>
        <a:xfrm>
          <a:off x="0" y="1588189"/>
          <a:ext cx="7880423" cy="0"/>
        </a:xfrm>
        <a:prstGeom prst="line">
          <a:avLst/>
        </a:prstGeom>
        <a:solidFill>
          <a:schemeClr val="accent2">
            <a:hueOff val="-389174"/>
            <a:satOff val="-10757"/>
            <a:lumOff val="196"/>
            <a:alphaOff val="0"/>
          </a:schemeClr>
        </a:solidFill>
        <a:ln w="12700" cap="flat" cmpd="sng" algn="ctr">
          <a:solidFill>
            <a:schemeClr val="accent2">
              <a:hueOff val="-389174"/>
              <a:satOff val="-10757"/>
              <a:lumOff val="19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24B8306-C086-4E41-9730-F84B7701E01C}">
      <dsp:nvSpPr>
        <dsp:cNvPr id="0" name=""/>
        <dsp:cNvSpPr/>
      </dsp:nvSpPr>
      <dsp:spPr>
        <a:xfrm>
          <a:off x="0" y="1588189"/>
          <a:ext cx="7880423" cy="15858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7640" tIns="167640" rIns="167640" bIns="167640" numCol="1" spcCol="1270" anchor="t" anchorCtr="0">
          <a:noAutofit/>
        </a:bodyPr>
        <a:lstStyle/>
        <a:p>
          <a:pPr marL="0" lvl="0" indent="0" algn="l" defTabSz="1955800">
            <a:lnSpc>
              <a:spcPct val="90000"/>
            </a:lnSpc>
            <a:spcBef>
              <a:spcPct val="0"/>
            </a:spcBef>
            <a:spcAft>
              <a:spcPct val="35000"/>
            </a:spcAft>
            <a:buNone/>
          </a:pPr>
          <a:r>
            <a:rPr lang="en-US" sz="4400" kern="1200"/>
            <a:t>Monthly town inspections</a:t>
          </a:r>
        </a:p>
      </dsp:txBody>
      <dsp:txXfrm>
        <a:off x="0" y="1588189"/>
        <a:ext cx="7880423" cy="1585864"/>
      </dsp:txXfrm>
    </dsp:sp>
    <dsp:sp modelId="{00607758-84C3-8245-96B8-A3880D8EB9F4}">
      <dsp:nvSpPr>
        <dsp:cNvPr id="0" name=""/>
        <dsp:cNvSpPr/>
      </dsp:nvSpPr>
      <dsp:spPr>
        <a:xfrm>
          <a:off x="0" y="3174053"/>
          <a:ext cx="7880423" cy="0"/>
        </a:xfrm>
        <a:prstGeom prst="line">
          <a:avLst/>
        </a:prstGeom>
        <a:solidFill>
          <a:schemeClr val="accent2">
            <a:hueOff val="-778347"/>
            <a:satOff val="-21515"/>
            <a:lumOff val="392"/>
            <a:alphaOff val="0"/>
          </a:schemeClr>
        </a:solidFill>
        <a:ln w="12700" cap="flat" cmpd="sng" algn="ctr">
          <a:solidFill>
            <a:schemeClr val="accent2">
              <a:hueOff val="-778347"/>
              <a:satOff val="-21515"/>
              <a:lumOff val="39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077CCFE-4597-A948-86F2-C1252A326B15}">
      <dsp:nvSpPr>
        <dsp:cNvPr id="0" name=""/>
        <dsp:cNvSpPr/>
      </dsp:nvSpPr>
      <dsp:spPr>
        <a:xfrm>
          <a:off x="0" y="3174053"/>
          <a:ext cx="7880423" cy="15858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7640" tIns="167640" rIns="167640" bIns="167640" numCol="1" spcCol="1270" anchor="t" anchorCtr="0">
          <a:noAutofit/>
        </a:bodyPr>
        <a:lstStyle/>
        <a:p>
          <a:pPr marL="0" lvl="0" indent="0" algn="l" defTabSz="1955800">
            <a:lnSpc>
              <a:spcPct val="90000"/>
            </a:lnSpc>
            <a:spcBef>
              <a:spcPct val="0"/>
            </a:spcBef>
            <a:spcAft>
              <a:spcPct val="35000"/>
            </a:spcAft>
            <a:buNone/>
          </a:pPr>
          <a:r>
            <a:rPr lang="en-US" sz="4400" kern="1200"/>
            <a:t>FEMA compliance monitoring </a:t>
          </a:r>
        </a:p>
      </dsp:txBody>
      <dsp:txXfrm>
        <a:off x="0" y="3174053"/>
        <a:ext cx="7880423" cy="158586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43F866-F91A-E247-BC23-434FC23E3275}">
      <dsp:nvSpPr>
        <dsp:cNvPr id="0" name=""/>
        <dsp:cNvSpPr/>
      </dsp:nvSpPr>
      <dsp:spPr>
        <a:xfrm>
          <a:off x="0" y="1713"/>
          <a:ext cx="6131953"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85061E4-B193-114F-9AB9-9912786091E7}">
      <dsp:nvSpPr>
        <dsp:cNvPr id="0" name=""/>
        <dsp:cNvSpPr/>
      </dsp:nvSpPr>
      <dsp:spPr>
        <a:xfrm>
          <a:off x="0" y="1713"/>
          <a:ext cx="6131953" cy="11689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30" tIns="125730" rIns="125730" bIns="125730" numCol="1" spcCol="1270" anchor="t" anchorCtr="0">
          <a:noAutofit/>
        </a:bodyPr>
        <a:lstStyle/>
        <a:p>
          <a:pPr marL="0" lvl="0" indent="0" algn="l" defTabSz="1466850">
            <a:lnSpc>
              <a:spcPct val="90000"/>
            </a:lnSpc>
            <a:spcBef>
              <a:spcPct val="0"/>
            </a:spcBef>
            <a:spcAft>
              <a:spcPct val="35000"/>
            </a:spcAft>
            <a:buNone/>
          </a:pPr>
          <a:r>
            <a:rPr lang="en-US" sz="3300" kern="1200" dirty="0"/>
            <a:t>Communication Plans</a:t>
          </a:r>
        </a:p>
      </dsp:txBody>
      <dsp:txXfrm>
        <a:off x="0" y="1713"/>
        <a:ext cx="6131953" cy="1168900"/>
      </dsp:txXfrm>
    </dsp:sp>
    <dsp:sp modelId="{EDC69DF9-0FCF-124C-9A13-DA94A7C8445F}">
      <dsp:nvSpPr>
        <dsp:cNvPr id="0" name=""/>
        <dsp:cNvSpPr/>
      </dsp:nvSpPr>
      <dsp:spPr>
        <a:xfrm>
          <a:off x="0" y="1170614"/>
          <a:ext cx="6131953"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90EACC6-F400-F747-B8EA-16DAD450AAB5}">
      <dsp:nvSpPr>
        <dsp:cNvPr id="0" name=""/>
        <dsp:cNvSpPr/>
      </dsp:nvSpPr>
      <dsp:spPr>
        <a:xfrm>
          <a:off x="0" y="1170614"/>
          <a:ext cx="6131953" cy="11689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30" tIns="125730" rIns="125730" bIns="125730" numCol="1" spcCol="1270" anchor="t" anchorCtr="0">
          <a:noAutofit/>
        </a:bodyPr>
        <a:lstStyle/>
        <a:p>
          <a:pPr marL="0" lvl="0" indent="0" algn="l" defTabSz="1466850">
            <a:lnSpc>
              <a:spcPct val="90000"/>
            </a:lnSpc>
            <a:spcBef>
              <a:spcPct val="0"/>
            </a:spcBef>
            <a:spcAft>
              <a:spcPct val="35000"/>
            </a:spcAft>
            <a:buNone/>
          </a:pPr>
          <a:r>
            <a:rPr lang="en-US" sz="3300" kern="1200" dirty="0"/>
            <a:t>Plans for kids, pets, and mobility-limited</a:t>
          </a:r>
        </a:p>
      </dsp:txBody>
      <dsp:txXfrm>
        <a:off x="0" y="1170614"/>
        <a:ext cx="6131953" cy="1168900"/>
      </dsp:txXfrm>
    </dsp:sp>
    <dsp:sp modelId="{25119035-CDD3-244D-906F-125837F81D2A}">
      <dsp:nvSpPr>
        <dsp:cNvPr id="0" name=""/>
        <dsp:cNvSpPr/>
      </dsp:nvSpPr>
      <dsp:spPr>
        <a:xfrm>
          <a:off x="0" y="2339514"/>
          <a:ext cx="6131953"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44A21CF-8C1B-4C4C-A970-988DE9974732}">
      <dsp:nvSpPr>
        <dsp:cNvPr id="0" name=""/>
        <dsp:cNvSpPr/>
      </dsp:nvSpPr>
      <dsp:spPr>
        <a:xfrm>
          <a:off x="0" y="2339514"/>
          <a:ext cx="6131953" cy="11689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30" tIns="125730" rIns="125730" bIns="125730" numCol="1" spcCol="1270" anchor="t" anchorCtr="0">
          <a:noAutofit/>
        </a:bodyPr>
        <a:lstStyle/>
        <a:p>
          <a:pPr marL="0" lvl="0" indent="0" algn="l" defTabSz="1466850">
            <a:lnSpc>
              <a:spcPct val="90000"/>
            </a:lnSpc>
            <a:spcBef>
              <a:spcPct val="0"/>
            </a:spcBef>
            <a:spcAft>
              <a:spcPct val="35000"/>
            </a:spcAft>
            <a:buNone/>
          </a:pPr>
          <a:r>
            <a:rPr lang="en-US" sz="3300" kern="1200"/>
            <a:t>Shutoffs, evacuation alerts</a:t>
          </a:r>
        </a:p>
      </dsp:txBody>
      <dsp:txXfrm>
        <a:off x="0" y="2339514"/>
        <a:ext cx="6131953" cy="116890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162066-DFE8-744D-BD46-13896066B213}">
      <dsp:nvSpPr>
        <dsp:cNvPr id="0" name=""/>
        <dsp:cNvSpPr/>
      </dsp:nvSpPr>
      <dsp:spPr>
        <a:xfrm>
          <a:off x="3240" y="167678"/>
          <a:ext cx="2570612" cy="3598857"/>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0415" tIns="330200" rIns="200415" bIns="330200" numCol="1" spcCol="1270" anchor="t" anchorCtr="0">
          <a:noAutofit/>
        </a:bodyPr>
        <a:lstStyle/>
        <a:p>
          <a:pPr marL="0" lvl="0" indent="0" algn="l" defTabSz="800100">
            <a:lnSpc>
              <a:spcPct val="90000"/>
            </a:lnSpc>
            <a:spcBef>
              <a:spcPct val="0"/>
            </a:spcBef>
            <a:spcAft>
              <a:spcPct val="35000"/>
            </a:spcAft>
            <a:buNone/>
          </a:pPr>
          <a:r>
            <a:rPr lang="en-US" sz="1800" kern="1200">
              <a:solidFill>
                <a:schemeClr val="tx1"/>
              </a:solidFill>
            </a:rPr>
            <a:t>ALERT = Flood Watch </a:t>
          </a:r>
          <a:r>
            <a:rPr lang="en-US" sz="1800" b="0" i="0" kern="1200">
              <a:solidFill>
                <a:schemeClr val="tx1"/>
              </a:solidFill>
              <a:effectLst/>
              <a:latin typeface="Helvetica" pitchFamily="2" charset="0"/>
            </a:rPr>
            <a:t>1-minute siren</a:t>
          </a:r>
          <a:endParaRPr lang="en-US" sz="1800" kern="1200">
            <a:solidFill>
              <a:schemeClr val="tx1"/>
            </a:solidFill>
            <a:effectLst/>
            <a:latin typeface="Helvetica" pitchFamily="2" charset="0"/>
          </a:endParaRPr>
        </a:p>
      </dsp:txBody>
      <dsp:txXfrm>
        <a:off x="3240" y="1535244"/>
        <a:ext cx="2570612" cy="2159314"/>
      </dsp:txXfrm>
    </dsp:sp>
    <dsp:sp modelId="{229DD408-8059-3E45-8C89-1ECEA9583344}">
      <dsp:nvSpPr>
        <dsp:cNvPr id="0" name=""/>
        <dsp:cNvSpPr/>
      </dsp:nvSpPr>
      <dsp:spPr>
        <a:xfrm>
          <a:off x="748717" y="527564"/>
          <a:ext cx="1079657" cy="1079657"/>
        </a:xfrm>
        <a:prstGeom prst="ellips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4174" tIns="12700" rIns="84174" bIns="12700" numCol="1" spcCol="1270" anchor="ctr" anchorCtr="0">
          <a:noAutofit/>
        </a:bodyPr>
        <a:lstStyle/>
        <a:p>
          <a:pPr marL="0" lvl="0" indent="0" algn="ctr" defTabSz="2133600">
            <a:lnSpc>
              <a:spcPct val="90000"/>
            </a:lnSpc>
            <a:spcBef>
              <a:spcPct val="0"/>
            </a:spcBef>
            <a:spcAft>
              <a:spcPct val="35000"/>
            </a:spcAft>
            <a:buNone/>
          </a:pPr>
          <a:r>
            <a:rPr lang="en-US" sz="4800" kern="1200"/>
            <a:t>1</a:t>
          </a:r>
        </a:p>
      </dsp:txBody>
      <dsp:txXfrm>
        <a:off x="906829" y="685676"/>
        <a:ext cx="763433" cy="763433"/>
      </dsp:txXfrm>
    </dsp:sp>
    <dsp:sp modelId="{986E76B5-B944-144D-99F3-5123AD765056}">
      <dsp:nvSpPr>
        <dsp:cNvPr id="0" name=""/>
        <dsp:cNvSpPr/>
      </dsp:nvSpPr>
      <dsp:spPr>
        <a:xfrm>
          <a:off x="3240" y="3766464"/>
          <a:ext cx="2570612" cy="72"/>
        </a:xfrm>
        <a:prstGeom prst="rect">
          <a:avLst/>
        </a:prstGeom>
        <a:solidFill>
          <a:schemeClr val="accent2">
            <a:hueOff val="-111192"/>
            <a:satOff val="-3074"/>
            <a:lumOff val="56"/>
            <a:alphaOff val="0"/>
          </a:schemeClr>
        </a:solidFill>
        <a:ln w="12700" cap="flat" cmpd="sng" algn="ctr">
          <a:solidFill>
            <a:schemeClr val="accent2">
              <a:hueOff val="-111192"/>
              <a:satOff val="-3074"/>
              <a:lumOff val="5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8291288-C012-DE40-9DC9-8F68A9D9EDE7}">
      <dsp:nvSpPr>
        <dsp:cNvPr id="0" name=""/>
        <dsp:cNvSpPr/>
      </dsp:nvSpPr>
      <dsp:spPr>
        <a:xfrm>
          <a:off x="2830913" y="167678"/>
          <a:ext cx="2570612" cy="3598857"/>
        </a:xfrm>
        <a:prstGeom prst="rect">
          <a:avLst/>
        </a:prstGeom>
        <a:solidFill>
          <a:schemeClr val="accent2">
            <a:tint val="40000"/>
            <a:alpha val="90000"/>
            <a:hueOff val="-203024"/>
            <a:satOff val="-5418"/>
            <a:lumOff val="-105"/>
            <a:alphaOff val="0"/>
          </a:schemeClr>
        </a:solidFill>
        <a:ln w="12700" cap="flat" cmpd="sng" algn="ctr">
          <a:solidFill>
            <a:schemeClr val="accent2">
              <a:tint val="40000"/>
              <a:alpha val="90000"/>
              <a:hueOff val="-203024"/>
              <a:satOff val="-5418"/>
              <a:lumOff val="-10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0415" tIns="330200" rIns="200415" bIns="330200" numCol="1" spcCol="1270" anchor="t" anchorCtr="0">
          <a:noAutofit/>
        </a:bodyPr>
        <a:lstStyle/>
        <a:p>
          <a:pPr marL="0" lvl="0" indent="0" algn="l" defTabSz="800100">
            <a:lnSpc>
              <a:spcPct val="90000"/>
            </a:lnSpc>
            <a:spcBef>
              <a:spcPct val="0"/>
            </a:spcBef>
            <a:spcAft>
              <a:spcPct val="35000"/>
            </a:spcAft>
            <a:buNone/>
          </a:pPr>
          <a:r>
            <a:rPr lang="en-US" sz="1800" kern="1200"/>
            <a:t>PREPARE = </a:t>
          </a:r>
          <a:r>
            <a:rPr lang="en-US" sz="1800" kern="1200">
              <a:solidFill>
                <a:schemeClr val="tx1"/>
              </a:solidFill>
            </a:rPr>
            <a:t>Prepare to </a:t>
          </a:r>
          <a:r>
            <a:rPr lang="en-US" sz="1800" b="0" i="0" kern="1200">
              <a:solidFill>
                <a:schemeClr val="tx1"/>
              </a:solidFill>
              <a:effectLst/>
              <a:latin typeface="Helvetica" pitchFamily="2" charset="0"/>
            </a:rPr>
            <a:t>Evacuate: 1-min siren </a:t>
          </a:r>
          <a:r>
            <a:rPr lang="en-US" sz="1800" b="0" i="0" kern="1200">
              <a:solidFill>
                <a:schemeClr val="tx1"/>
              </a:solidFill>
              <a:effectLst/>
              <a:latin typeface="Courier New" panose="02070309020205020404" pitchFamily="49" charset="0"/>
            </a:rPr>
            <a:t>→</a:t>
          </a:r>
          <a:r>
            <a:rPr lang="en-US" sz="1800" b="0" i="0" kern="1200">
              <a:solidFill>
                <a:schemeClr val="tx1"/>
              </a:solidFill>
              <a:effectLst/>
              <a:latin typeface="Helvetica" pitchFamily="2" charset="0"/>
            </a:rPr>
            <a:t> 30-sec pause </a:t>
          </a:r>
          <a:r>
            <a:rPr lang="en-US" sz="1800" b="0" i="0" kern="1200">
              <a:solidFill>
                <a:schemeClr val="tx1"/>
              </a:solidFill>
              <a:effectLst/>
              <a:latin typeface="Courier New" panose="02070309020205020404" pitchFamily="49" charset="0"/>
            </a:rPr>
            <a:t>→</a:t>
          </a:r>
          <a:r>
            <a:rPr lang="en-US" sz="1800" b="0" i="0" kern="1200">
              <a:solidFill>
                <a:schemeClr val="tx1"/>
              </a:solidFill>
              <a:effectLst/>
              <a:latin typeface="Helvetica" pitchFamily="2" charset="0"/>
            </a:rPr>
            <a:t> 1-min siren</a:t>
          </a:r>
          <a:endParaRPr lang="en-US" sz="1800" kern="1200">
            <a:solidFill>
              <a:schemeClr val="tx1"/>
            </a:solidFill>
            <a:effectLst/>
            <a:latin typeface="Helvetica" pitchFamily="2" charset="0"/>
          </a:endParaRPr>
        </a:p>
      </dsp:txBody>
      <dsp:txXfrm>
        <a:off x="2830913" y="1535244"/>
        <a:ext cx="2570612" cy="2159314"/>
      </dsp:txXfrm>
    </dsp:sp>
    <dsp:sp modelId="{9E20DD6C-7CC5-AF4E-9639-9FAC0DE332D7}">
      <dsp:nvSpPr>
        <dsp:cNvPr id="0" name=""/>
        <dsp:cNvSpPr/>
      </dsp:nvSpPr>
      <dsp:spPr>
        <a:xfrm>
          <a:off x="3576391" y="527564"/>
          <a:ext cx="1079657" cy="1079657"/>
        </a:xfrm>
        <a:prstGeom prst="ellipse">
          <a:avLst/>
        </a:prstGeom>
        <a:solidFill>
          <a:schemeClr val="accent2">
            <a:hueOff val="-222385"/>
            <a:satOff val="-6147"/>
            <a:lumOff val="112"/>
            <a:alphaOff val="0"/>
          </a:schemeClr>
        </a:solidFill>
        <a:ln w="12700" cap="flat" cmpd="sng" algn="ctr">
          <a:solidFill>
            <a:schemeClr val="accent2">
              <a:hueOff val="-222385"/>
              <a:satOff val="-6147"/>
              <a:lumOff val="11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4174" tIns="12700" rIns="84174" bIns="12700" numCol="1" spcCol="1270" anchor="ctr" anchorCtr="0">
          <a:noAutofit/>
        </a:bodyPr>
        <a:lstStyle/>
        <a:p>
          <a:pPr marL="0" lvl="0" indent="0" algn="ctr" defTabSz="2133600">
            <a:lnSpc>
              <a:spcPct val="90000"/>
            </a:lnSpc>
            <a:spcBef>
              <a:spcPct val="0"/>
            </a:spcBef>
            <a:spcAft>
              <a:spcPct val="35000"/>
            </a:spcAft>
            <a:buNone/>
          </a:pPr>
          <a:r>
            <a:rPr lang="en-US" sz="4800" kern="1200"/>
            <a:t>2</a:t>
          </a:r>
        </a:p>
      </dsp:txBody>
      <dsp:txXfrm>
        <a:off x="3734503" y="685676"/>
        <a:ext cx="763433" cy="763433"/>
      </dsp:txXfrm>
    </dsp:sp>
    <dsp:sp modelId="{5F66265B-3BF1-AE45-85CB-C7B37E096E15}">
      <dsp:nvSpPr>
        <dsp:cNvPr id="0" name=""/>
        <dsp:cNvSpPr/>
      </dsp:nvSpPr>
      <dsp:spPr>
        <a:xfrm>
          <a:off x="2830913" y="3766464"/>
          <a:ext cx="2570612" cy="72"/>
        </a:xfrm>
        <a:prstGeom prst="rect">
          <a:avLst/>
        </a:prstGeom>
        <a:solidFill>
          <a:schemeClr val="accent2">
            <a:hueOff val="-333577"/>
            <a:satOff val="-9221"/>
            <a:lumOff val="168"/>
            <a:alphaOff val="0"/>
          </a:schemeClr>
        </a:solidFill>
        <a:ln w="12700" cap="flat" cmpd="sng" algn="ctr">
          <a:solidFill>
            <a:schemeClr val="accent2">
              <a:hueOff val="-333577"/>
              <a:satOff val="-9221"/>
              <a:lumOff val="16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543F792-FE93-6548-8F0C-1834482C781F}">
      <dsp:nvSpPr>
        <dsp:cNvPr id="0" name=""/>
        <dsp:cNvSpPr/>
      </dsp:nvSpPr>
      <dsp:spPr>
        <a:xfrm>
          <a:off x="5658587" y="167678"/>
          <a:ext cx="2570612" cy="3598857"/>
        </a:xfrm>
        <a:prstGeom prst="rect">
          <a:avLst/>
        </a:prstGeom>
        <a:solidFill>
          <a:schemeClr val="accent2">
            <a:tint val="40000"/>
            <a:alpha val="90000"/>
            <a:hueOff val="-406048"/>
            <a:satOff val="-10837"/>
            <a:lumOff val="-209"/>
            <a:alphaOff val="0"/>
          </a:schemeClr>
        </a:solidFill>
        <a:ln w="12700" cap="flat" cmpd="sng" algn="ctr">
          <a:solidFill>
            <a:schemeClr val="accent2">
              <a:tint val="40000"/>
              <a:alpha val="90000"/>
              <a:hueOff val="-406048"/>
              <a:satOff val="-10837"/>
              <a:lumOff val="-20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0415" tIns="330200" rIns="200415" bIns="330200" numCol="1" spcCol="1270" anchor="t" anchorCtr="0">
          <a:noAutofit/>
        </a:bodyPr>
        <a:lstStyle/>
        <a:p>
          <a:pPr marL="0" lvl="0" indent="0" algn="l" defTabSz="800100">
            <a:lnSpc>
              <a:spcPct val="90000"/>
            </a:lnSpc>
            <a:spcBef>
              <a:spcPct val="0"/>
            </a:spcBef>
            <a:spcAft>
              <a:spcPct val="35000"/>
            </a:spcAft>
            <a:buNone/>
          </a:pPr>
          <a:r>
            <a:rPr lang="en-US" sz="1800" kern="1200"/>
            <a:t>EVACUATE = </a:t>
          </a:r>
          <a:r>
            <a:rPr lang="en-US" sz="1800" b="0" i="0" kern="1200">
              <a:solidFill>
                <a:schemeClr val="tx1"/>
              </a:solidFill>
              <a:effectLst/>
              <a:latin typeface="Helvetica" pitchFamily="2" charset="0"/>
            </a:rPr>
            <a:t>Evacuate Immediately: 1-min siren </a:t>
          </a:r>
          <a:r>
            <a:rPr lang="en-US" sz="1800" b="0" i="0" kern="1200">
              <a:solidFill>
                <a:schemeClr val="tx1"/>
              </a:solidFill>
              <a:effectLst/>
              <a:latin typeface="Courier New" panose="02070309020205020404" pitchFamily="49" charset="0"/>
            </a:rPr>
            <a:t>→</a:t>
          </a:r>
          <a:r>
            <a:rPr lang="en-US" sz="1800" b="0" i="0" kern="1200">
              <a:solidFill>
                <a:schemeClr val="tx1"/>
              </a:solidFill>
              <a:effectLst/>
              <a:latin typeface="Helvetica" pitchFamily="2" charset="0"/>
            </a:rPr>
            <a:t> 30-sec pause </a:t>
          </a:r>
          <a:r>
            <a:rPr lang="en-US" sz="1800" b="0" i="0" kern="1200">
              <a:solidFill>
                <a:schemeClr val="tx1"/>
              </a:solidFill>
              <a:effectLst/>
              <a:latin typeface="Courier New" panose="02070309020205020404" pitchFamily="49" charset="0"/>
            </a:rPr>
            <a:t>→</a:t>
          </a:r>
          <a:r>
            <a:rPr lang="en-US" sz="1800" b="0" i="0" kern="1200">
              <a:solidFill>
                <a:schemeClr val="tx1"/>
              </a:solidFill>
              <a:effectLst/>
              <a:latin typeface="Helvetica" pitchFamily="2" charset="0"/>
            </a:rPr>
            <a:t> 1-min siren (repeat)</a:t>
          </a:r>
          <a:endParaRPr lang="en-US" sz="1800" kern="1200">
            <a:solidFill>
              <a:schemeClr val="tx1"/>
            </a:solidFill>
          </a:endParaRPr>
        </a:p>
      </dsp:txBody>
      <dsp:txXfrm>
        <a:off x="5658587" y="1535244"/>
        <a:ext cx="2570612" cy="2159314"/>
      </dsp:txXfrm>
    </dsp:sp>
    <dsp:sp modelId="{141C1366-4F69-DB43-8299-50EEA15EB19C}">
      <dsp:nvSpPr>
        <dsp:cNvPr id="0" name=""/>
        <dsp:cNvSpPr/>
      </dsp:nvSpPr>
      <dsp:spPr>
        <a:xfrm>
          <a:off x="6404064" y="527564"/>
          <a:ext cx="1079657" cy="1079657"/>
        </a:xfrm>
        <a:prstGeom prst="ellipse">
          <a:avLst/>
        </a:prstGeom>
        <a:solidFill>
          <a:schemeClr val="accent2">
            <a:hueOff val="-444770"/>
            <a:satOff val="-12294"/>
            <a:lumOff val="224"/>
            <a:alphaOff val="0"/>
          </a:schemeClr>
        </a:solidFill>
        <a:ln w="12700" cap="flat" cmpd="sng" algn="ctr">
          <a:solidFill>
            <a:schemeClr val="accent2">
              <a:hueOff val="-444770"/>
              <a:satOff val="-12294"/>
              <a:lumOff val="22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4174" tIns="12700" rIns="84174" bIns="12700" numCol="1" spcCol="1270" anchor="ctr" anchorCtr="0">
          <a:noAutofit/>
        </a:bodyPr>
        <a:lstStyle/>
        <a:p>
          <a:pPr marL="0" lvl="0" indent="0" algn="ctr" defTabSz="2133600">
            <a:lnSpc>
              <a:spcPct val="90000"/>
            </a:lnSpc>
            <a:spcBef>
              <a:spcPct val="0"/>
            </a:spcBef>
            <a:spcAft>
              <a:spcPct val="35000"/>
            </a:spcAft>
            <a:buNone/>
          </a:pPr>
          <a:r>
            <a:rPr lang="en-US" sz="4800" kern="1200"/>
            <a:t>3</a:t>
          </a:r>
        </a:p>
      </dsp:txBody>
      <dsp:txXfrm>
        <a:off x="6562176" y="685676"/>
        <a:ext cx="763433" cy="763433"/>
      </dsp:txXfrm>
    </dsp:sp>
    <dsp:sp modelId="{514A6629-D887-1B46-8C4D-6AFF1170A06F}">
      <dsp:nvSpPr>
        <dsp:cNvPr id="0" name=""/>
        <dsp:cNvSpPr/>
      </dsp:nvSpPr>
      <dsp:spPr>
        <a:xfrm>
          <a:off x="5658587" y="3766464"/>
          <a:ext cx="2570612" cy="72"/>
        </a:xfrm>
        <a:prstGeom prst="rect">
          <a:avLst/>
        </a:prstGeom>
        <a:solidFill>
          <a:schemeClr val="accent2">
            <a:hueOff val="-555962"/>
            <a:satOff val="-15368"/>
            <a:lumOff val="280"/>
            <a:alphaOff val="0"/>
          </a:schemeClr>
        </a:solidFill>
        <a:ln w="12700" cap="flat" cmpd="sng" algn="ctr">
          <a:solidFill>
            <a:schemeClr val="accent2">
              <a:hueOff val="-555962"/>
              <a:satOff val="-15368"/>
              <a:lumOff val="28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781C195-442F-6E44-9C27-07A64D05B97C}">
      <dsp:nvSpPr>
        <dsp:cNvPr id="0" name=""/>
        <dsp:cNvSpPr/>
      </dsp:nvSpPr>
      <dsp:spPr>
        <a:xfrm>
          <a:off x="8486260" y="167678"/>
          <a:ext cx="2570612" cy="3598857"/>
        </a:xfrm>
        <a:prstGeom prst="rect">
          <a:avLst/>
        </a:prstGeom>
        <a:solidFill>
          <a:schemeClr val="accent2">
            <a:tint val="40000"/>
            <a:alpha val="90000"/>
            <a:hueOff val="-609072"/>
            <a:satOff val="-16255"/>
            <a:lumOff val="-314"/>
            <a:alphaOff val="0"/>
          </a:schemeClr>
        </a:solidFill>
        <a:ln w="12700" cap="flat" cmpd="sng" algn="ctr">
          <a:solidFill>
            <a:schemeClr val="accent2">
              <a:tint val="40000"/>
              <a:alpha val="90000"/>
              <a:hueOff val="-609072"/>
              <a:satOff val="-16255"/>
              <a:lumOff val="-31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0415" tIns="330200" rIns="200415" bIns="330200" numCol="1" spcCol="1270" anchor="t" anchorCtr="0">
          <a:noAutofit/>
        </a:bodyPr>
        <a:lstStyle/>
        <a:p>
          <a:pPr marL="0" lvl="0" indent="0" algn="l" defTabSz="800100">
            <a:lnSpc>
              <a:spcPct val="90000"/>
            </a:lnSpc>
            <a:spcBef>
              <a:spcPct val="0"/>
            </a:spcBef>
            <a:spcAft>
              <a:spcPct val="35000"/>
            </a:spcAft>
            <a:buNone/>
          </a:pPr>
          <a:r>
            <a:rPr lang="en-US" sz="1800" kern="1200" dirty="0">
              <a:solidFill>
                <a:schemeClr val="tx1"/>
              </a:solidFill>
            </a:rPr>
            <a:t>Contact Emergency Operations C (EOC) located at Fire Hall Building (address)  if evacuating or sheltering </a:t>
          </a:r>
        </a:p>
      </dsp:txBody>
      <dsp:txXfrm>
        <a:off x="8486260" y="1535244"/>
        <a:ext cx="2570612" cy="2159314"/>
      </dsp:txXfrm>
    </dsp:sp>
    <dsp:sp modelId="{C0DFCD8F-7799-5044-9BF1-8494DA4B0BAF}">
      <dsp:nvSpPr>
        <dsp:cNvPr id="0" name=""/>
        <dsp:cNvSpPr/>
      </dsp:nvSpPr>
      <dsp:spPr>
        <a:xfrm>
          <a:off x="9231738" y="527564"/>
          <a:ext cx="1079657" cy="1079657"/>
        </a:xfrm>
        <a:prstGeom prst="ellipse">
          <a:avLst/>
        </a:prstGeom>
        <a:solidFill>
          <a:schemeClr val="accent2">
            <a:hueOff val="-667155"/>
            <a:satOff val="-18441"/>
            <a:lumOff val="336"/>
            <a:alphaOff val="0"/>
          </a:schemeClr>
        </a:solidFill>
        <a:ln w="12700" cap="flat" cmpd="sng" algn="ctr">
          <a:solidFill>
            <a:schemeClr val="accent2">
              <a:hueOff val="-667155"/>
              <a:satOff val="-18441"/>
              <a:lumOff val="33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4174" tIns="12700" rIns="84174" bIns="12700" numCol="1" spcCol="1270" anchor="ctr" anchorCtr="0">
          <a:noAutofit/>
        </a:bodyPr>
        <a:lstStyle/>
        <a:p>
          <a:pPr marL="0" lvl="0" indent="0" algn="ctr" defTabSz="2133600">
            <a:lnSpc>
              <a:spcPct val="90000"/>
            </a:lnSpc>
            <a:spcBef>
              <a:spcPct val="0"/>
            </a:spcBef>
            <a:spcAft>
              <a:spcPct val="35000"/>
            </a:spcAft>
            <a:buNone/>
          </a:pPr>
          <a:r>
            <a:rPr lang="en-US" sz="4800" kern="1200"/>
            <a:t>4</a:t>
          </a:r>
        </a:p>
      </dsp:txBody>
      <dsp:txXfrm>
        <a:off x="9389850" y="685676"/>
        <a:ext cx="763433" cy="763433"/>
      </dsp:txXfrm>
    </dsp:sp>
    <dsp:sp modelId="{4F8E8657-6883-9A47-8A9A-23958F657494}">
      <dsp:nvSpPr>
        <dsp:cNvPr id="0" name=""/>
        <dsp:cNvSpPr/>
      </dsp:nvSpPr>
      <dsp:spPr>
        <a:xfrm>
          <a:off x="8486260" y="3766464"/>
          <a:ext cx="2570612" cy="72"/>
        </a:xfrm>
        <a:prstGeom prst="rect">
          <a:avLst/>
        </a:prstGeom>
        <a:solidFill>
          <a:schemeClr val="accent2">
            <a:hueOff val="-778347"/>
            <a:satOff val="-21515"/>
            <a:lumOff val="392"/>
            <a:alphaOff val="0"/>
          </a:schemeClr>
        </a:solidFill>
        <a:ln w="12700" cap="flat" cmpd="sng" algn="ctr">
          <a:solidFill>
            <a:schemeClr val="accent2">
              <a:hueOff val="-778347"/>
              <a:satOff val="-21515"/>
              <a:lumOff val="39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6C9418B-CA37-6F46-A3D7-089508405E7F}" type="datetimeFigureOut">
              <a:rPr lang="en-US" smtClean="0"/>
              <a:t>9/18/2025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92B62C5-BA43-5B42-B6D9-BDE55E55682A}" type="slidenum">
              <a:rPr lang="en-US" smtClean="0"/>
              <a:t>‹#›</a:t>
            </a:fld>
            <a:endParaRPr lang="en-US"/>
          </a:p>
        </p:txBody>
      </p:sp>
    </p:spTree>
    <p:extLst>
      <p:ext uri="{BB962C8B-B14F-4D97-AF65-F5344CB8AC3E}">
        <p14:creationId xmlns:p14="http://schemas.microsoft.com/office/powerpoint/2010/main" val="726584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www.skagitcounty.net/flood"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mailto:planning@co.skagit.wa.us"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Welcoming Remarks:</a:t>
            </a:r>
          </a:p>
          <a:p>
            <a:endParaRPr lang="en-US" dirty="0"/>
          </a:p>
          <a:p>
            <a:pPr lvl="0"/>
            <a:r>
              <a:rPr lang="en-US" sz="1200" kern="1200" dirty="0">
                <a:solidFill>
                  <a:schemeClr val="tx1"/>
                </a:solidFill>
                <a:effectLst/>
                <a:latin typeface="+mn-lt"/>
                <a:ea typeface="+mn-ea"/>
                <a:cs typeface="+mn-cs"/>
              </a:rPr>
              <a:t>Welcome everyone to the Town of Hamilton Flood Preparedness Training.</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This training is a collaborative effort between the Town of Hamilton, Skagit County, Forterra, WA Department of Ecology, and My Freedom Living.</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Our goal is to equip Hamilton residents with the knowledge and tools to prepare for, respond to, and recover from flooding events.</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This training is for homeowners, renters, seniors, and all community members interested in safeguarding their families and property.</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Your Presenters for this presentation consist of </a:t>
            </a:r>
            <a:r>
              <a:rPr lang="en-US" sz="1200" kern="1200" dirty="0">
                <a:solidFill>
                  <a:schemeClr val="tx1"/>
                </a:solidFill>
                <a:effectLst/>
                <a:latin typeface="+mn-lt"/>
                <a:ea typeface="+mn-ea"/>
                <a:cs typeface="+mn-cs"/>
              </a:rPr>
              <a:t>Barbara Prine Environmental Engineer My Freedom Living, Erika Porter SME My Freedom Living, Julie </a:t>
            </a:r>
            <a:r>
              <a:rPr lang="en-US" sz="1200" kern="1200">
                <a:solidFill>
                  <a:schemeClr val="tx1"/>
                </a:solidFill>
                <a:effectLst/>
                <a:latin typeface="+mn-lt"/>
                <a:ea typeface="+mn-ea"/>
                <a:cs typeface="+mn-cs"/>
              </a:rPr>
              <a:t>Currier Forterra NW, </a:t>
            </a:r>
            <a:r>
              <a:rPr lang="en-US" b="0" i="0">
                <a:solidFill>
                  <a:srgbClr val="212121"/>
                </a:solidFill>
                <a:effectLst/>
                <a:latin typeface=".SFUI-Semibold"/>
              </a:rPr>
              <a:t>Rachel Valdez</a:t>
            </a:r>
            <a:r>
              <a:rPr lang="en-US" sz="1200" b="0" i="0" kern="1200" dirty="0">
                <a:solidFill>
                  <a:srgbClr val="212121"/>
                </a:solidFill>
                <a:effectLst/>
                <a:latin typeface=".SF UI"/>
                <a:ea typeface="+mn-ea"/>
                <a:cs typeface="+mn-cs"/>
              </a:rPr>
              <a:t> </a:t>
            </a:r>
            <a:r>
              <a:rPr lang="en-US" sz="1200" b="0" kern="1200">
                <a:solidFill>
                  <a:schemeClr val="tx1"/>
                </a:solidFill>
                <a:effectLst/>
                <a:latin typeface="+mn-lt"/>
                <a:ea typeface="+mn-ea"/>
                <a:cs typeface="+mn-cs"/>
              </a:rPr>
              <a:t>Forterra NW, </a:t>
            </a:r>
            <a:r>
              <a:rPr lang="en-US" sz="1200" b="0" kern="1200" dirty="0">
                <a:solidFill>
                  <a:schemeClr val="tx1"/>
                </a:solidFill>
                <a:effectLst/>
                <a:latin typeface="+mn-lt"/>
                <a:ea typeface="+mn-ea"/>
                <a:cs typeface="+mn-cs"/>
              </a:rPr>
              <a:t>Hamilton Fire Captain</a:t>
            </a:r>
            <a:r>
              <a:rPr lang="en-US" sz="1200" b="0" kern="1200">
                <a:solidFill>
                  <a:schemeClr val="tx1"/>
                </a:solidFill>
                <a:effectLst/>
                <a:latin typeface="+mn-lt"/>
                <a:ea typeface="+mn-ea"/>
                <a:cs typeface="+mn-cs"/>
              </a:rPr>
              <a:t>, Si Adams Public </a:t>
            </a:r>
            <a:r>
              <a:rPr lang="en-US" sz="1200" b="0" kern="1200" dirty="0">
                <a:solidFill>
                  <a:schemeClr val="tx1"/>
                </a:solidFill>
                <a:effectLst/>
                <a:latin typeface="+mn-lt"/>
                <a:ea typeface="+mn-ea"/>
                <a:cs typeface="+mn-cs"/>
              </a:rPr>
              <a:t>Works</a:t>
            </a:r>
            <a:r>
              <a:rPr lang="en-US" sz="1200" b="0" kern="1200">
                <a:solidFill>
                  <a:schemeClr val="tx1"/>
                </a:solidFill>
                <a:effectLst/>
                <a:latin typeface="+mn-lt"/>
                <a:ea typeface="+mn-ea"/>
                <a:cs typeface="+mn-cs"/>
              </a:rPr>
              <a:t>, </a:t>
            </a:r>
            <a:r>
              <a:rPr lang="en-US" sz="1200" kern="1200">
                <a:solidFill>
                  <a:schemeClr val="tx1"/>
                </a:solidFill>
                <a:effectLst/>
                <a:latin typeface="+mn-lt"/>
                <a:ea typeface="+mn-ea"/>
                <a:cs typeface="+mn-cs"/>
              </a:rPr>
              <a:t> Kym Eldridge Town Clerk.</a:t>
            </a:r>
            <a:r>
              <a:rPr lang="en-US">
                <a:effectLst/>
              </a:rPr>
              <a:t> </a:t>
            </a:r>
            <a:endParaRPr lang="en-US" dirty="0"/>
          </a:p>
        </p:txBody>
      </p:sp>
      <p:sp>
        <p:nvSpPr>
          <p:cNvPr id="4" name="Slide Number Placeholder 3"/>
          <p:cNvSpPr>
            <a:spLocks noGrp="1"/>
          </p:cNvSpPr>
          <p:nvPr>
            <p:ph type="sldNum" sz="quarter" idx="5"/>
          </p:nvPr>
        </p:nvSpPr>
        <p:spPr/>
        <p:txBody>
          <a:bodyPr/>
          <a:lstStyle/>
          <a:p>
            <a:fld id="{492B62C5-BA43-5B42-B6D9-BDE55E55682A}" type="slidenum">
              <a:rPr lang="en-US" smtClean="0"/>
              <a:t>1</a:t>
            </a:fld>
            <a:endParaRPr lang="en-US"/>
          </a:p>
        </p:txBody>
      </p:sp>
    </p:spTree>
    <p:extLst>
      <p:ext uri="{BB962C8B-B14F-4D97-AF65-F5344CB8AC3E}">
        <p14:creationId xmlns:p14="http://schemas.microsoft.com/office/powerpoint/2010/main" val="33273608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Anything above the 33.27 ft levee will result in overtopping and inundation (Town of Hamilton). </a:t>
            </a:r>
          </a:p>
          <a:p>
            <a:endParaRPr lang="en-US" sz="1200" kern="1200" dirty="0">
              <a:solidFill>
                <a:schemeClr val="tx1"/>
              </a:solidFill>
              <a:effectLst/>
              <a:latin typeface="+mn-lt"/>
              <a:ea typeface="+mn-ea"/>
              <a:cs typeface="+mn-cs"/>
            </a:endParaRPr>
          </a:p>
          <a:p>
            <a:r>
              <a:rPr lang="en-US" dirty="0"/>
              <a:t>When river levels approach this height,</a:t>
            </a:r>
            <a:r>
              <a:rPr lang="en-US" b="0" dirty="0"/>
              <a:t> overtopping becomes a significant threat</a:t>
            </a:r>
            <a:r>
              <a:rPr lang="en-US" dirty="0"/>
              <a:t>, putting homes, infrastructure, and residents at risk.</a:t>
            </a:r>
          </a:p>
          <a:p>
            <a:endParaRPr lang="en-US" dirty="0"/>
          </a:p>
          <a:p>
            <a:r>
              <a:rPr lang="en-US" dirty="0"/>
              <a:t>During major flood events, the river has risen to levels </a:t>
            </a:r>
            <a:r>
              <a:rPr lang="en-US" b="0" dirty="0"/>
              <a:t>dangerously close to or exceeding this threshold</a:t>
            </a:r>
          </a:p>
          <a:p>
            <a:endParaRPr lang="en-US" dirty="0"/>
          </a:p>
          <a:p>
            <a:r>
              <a:rPr lang="en-US" dirty="0"/>
              <a:t>Hamilton is a Non-accredited Status (USACE), this means the levee </a:t>
            </a:r>
            <a:r>
              <a:rPr lang="en-US" b="0" dirty="0"/>
              <a:t>does not meet the federal standards </a:t>
            </a:r>
            <a:r>
              <a:rPr lang="en-US" dirty="0"/>
              <a:t>required to be considered reliable flood protection for regulatory purposes.</a:t>
            </a:r>
          </a:p>
          <a:p>
            <a:endParaRPr lang="en-US" dirty="0"/>
          </a:p>
          <a:p>
            <a:r>
              <a:rPr lang="en-US" dirty="0"/>
              <a:t>Because of this:</a:t>
            </a:r>
          </a:p>
          <a:p>
            <a:endParaRPr lang="en-US" dirty="0"/>
          </a:p>
          <a:p>
            <a:r>
              <a:rPr lang="en-US" dirty="0"/>
              <a:t>The area remains mapped in the </a:t>
            </a:r>
            <a:r>
              <a:rPr lang="en-US" b="0" dirty="0"/>
              <a:t>Special Flood Hazard Area (SFHA).</a:t>
            </a:r>
          </a:p>
          <a:p>
            <a:endParaRPr lang="en-US" b="0" dirty="0"/>
          </a:p>
          <a:p>
            <a:r>
              <a:rPr lang="en-US" dirty="0"/>
              <a:t>Mandatory flood insurance applies for properties with federally backed mortgages.</a:t>
            </a:r>
          </a:p>
          <a:p>
            <a:endParaRPr lang="en-US" dirty="0"/>
          </a:p>
          <a:p>
            <a:r>
              <a:rPr lang="en-US" dirty="0"/>
              <a:t>Residents and the town cannot rely on the levee to fully protect them during a major flood.</a:t>
            </a:r>
          </a:p>
          <a:p>
            <a:endParaRPr lang="en-US" dirty="0"/>
          </a:p>
          <a:p>
            <a:r>
              <a:rPr lang="en-US" dirty="0"/>
              <a:t>The Skagit River near Hamilton has </a:t>
            </a:r>
            <a:r>
              <a:rPr lang="en-US" b="0" dirty="0"/>
              <a:t>USGS and National Weather Service river gauges providing real-time readings.</a:t>
            </a:r>
          </a:p>
          <a:p>
            <a:endParaRPr lang="en-US" b="0" dirty="0"/>
          </a:p>
          <a:p>
            <a:r>
              <a:rPr lang="en-US" b="0" dirty="0"/>
              <a:t>These gauges are critical for:</a:t>
            </a:r>
          </a:p>
          <a:p>
            <a:endParaRPr lang="en-US" b="0" dirty="0"/>
          </a:p>
          <a:p>
            <a:r>
              <a:rPr lang="en-US" b="0" dirty="0"/>
              <a:t>Monitoring rising river levels during storms.</a:t>
            </a:r>
          </a:p>
          <a:p>
            <a:endParaRPr lang="en-US" b="0" dirty="0"/>
          </a:p>
          <a:p>
            <a:r>
              <a:rPr lang="en-US" b="0" dirty="0"/>
              <a:t>Issuing timely flood warnings.</a:t>
            </a:r>
          </a:p>
          <a:p>
            <a:endParaRPr lang="en-US" b="0" dirty="0"/>
          </a:p>
          <a:p>
            <a:r>
              <a:rPr lang="en-US" dirty="0"/>
              <a:t>Supporting evacuation decisions before the levee is overtopped or compromised.</a:t>
            </a:r>
          </a:p>
          <a:p>
            <a:endParaRPr lang="en-US" dirty="0"/>
          </a:p>
          <a:p>
            <a:endParaRPr lang="en-US" dirty="0"/>
          </a:p>
        </p:txBody>
      </p:sp>
      <p:sp>
        <p:nvSpPr>
          <p:cNvPr id="4" name="Slide Number Placeholder 3"/>
          <p:cNvSpPr>
            <a:spLocks noGrp="1"/>
          </p:cNvSpPr>
          <p:nvPr>
            <p:ph type="sldNum" sz="quarter" idx="5"/>
          </p:nvPr>
        </p:nvSpPr>
        <p:spPr/>
        <p:txBody>
          <a:bodyPr/>
          <a:lstStyle/>
          <a:p>
            <a:fld id="{492B62C5-BA43-5B42-B6D9-BDE55E55682A}" type="slidenum">
              <a:rPr lang="en-US" smtClean="0"/>
              <a:t>10</a:t>
            </a:fld>
            <a:endParaRPr lang="en-US"/>
          </a:p>
        </p:txBody>
      </p:sp>
    </p:spTree>
    <p:extLst>
      <p:ext uri="{BB962C8B-B14F-4D97-AF65-F5344CB8AC3E}">
        <p14:creationId xmlns:p14="http://schemas.microsoft.com/office/powerpoint/2010/main" val="38163323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The Skagit River is one of the most important salmon-producing rivers in the Puget Sound region, home to Chinook, coho, sockeye, chum, and pink salmon.</a:t>
            </a:r>
          </a:p>
          <a:p>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Flood control infrastructure—like levees, dams, and channelization—has damaged critical salmon spawning and rearing habitat over time.</a:t>
            </a:r>
            <a:endParaRPr lang="en-US" dirty="0"/>
          </a:p>
          <a:p>
            <a:endParaRPr lang="en-US" dirty="0"/>
          </a:p>
          <a:p>
            <a:r>
              <a:rPr lang="en-US" b="0" dirty="0"/>
              <a:t>Environmental justice demands that restoration and flood planning prioritize Tribal treaty rights to fish in their usual and accustomed places, and protection of endangered salmon</a:t>
            </a:r>
            <a:r>
              <a:rPr lang="en-US" dirty="0"/>
              <a:t>.</a:t>
            </a:r>
          </a:p>
          <a:p>
            <a:endParaRPr lang="en-US" dirty="0"/>
          </a:p>
          <a:p>
            <a:r>
              <a:rPr lang="en-US" sz="1200" b="0" i="0" u="none" strike="noStrike" kern="1200" dirty="0">
                <a:solidFill>
                  <a:schemeClr val="tx1"/>
                </a:solidFill>
                <a:effectLst/>
                <a:latin typeface="+mn-lt"/>
                <a:ea typeface="+mn-ea"/>
                <a:cs typeface="+mn-cs"/>
              </a:rPr>
              <a:t>Climate-driven floods disproportionately affect small towns and Tribal communities, many of which already face economic and infrastructure challenges.</a:t>
            </a:r>
          </a:p>
          <a:p>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These changes create larger, more damaging floods that threaten both human communities and natural ecosystems.</a:t>
            </a:r>
          </a:p>
          <a:p>
            <a:endParaRPr lang="en-US" sz="1200" b="0" i="0" u="none" strike="noStrike" kern="1200" dirty="0">
              <a:solidFill>
                <a:schemeClr val="tx1"/>
              </a:solidFill>
              <a:effectLst/>
              <a:latin typeface="+mn-lt"/>
              <a:ea typeface="+mn-ea"/>
              <a:cs typeface="+mn-cs"/>
            </a:endParaRPr>
          </a:p>
          <a:p>
            <a:r>
              <a:rPr lang="en-US" dirty="0"/>
              <a:t>Environmental justice means </a:t>
            </a:r>
            <a:r>
              <a:rPr lang="en-US" b="0" dirty="0"/>
              <a:t>ensuring that frontline communities—especially Tribes—are heard, respected, and prioritized in flood and land-use planning.</a:t>
            </a:r>
          </a:p>
          <a:p>
            <a:endParaRPr lang="en-US" dirty="0"/>
          </a:p>
          <a:p>
            <a:r>
              <a:rPr lang="en-US" sz="1200" b="0" i="0" u="none" strike="noStrike" kern="1200" dirty="0">
                <a:solidFill>
                  <a:schemeClr val="tx1"/>
                </a:solidFill>
                <a:effectLst/>
                <a:latin typeface="+mn-lt"/>
                <a:ea typeface="+mn-ea"/>
                <a:cs typeface="+mn-cs"/>
              </a:rPr>
              <a:t>Solutions must balance public safety, habitat restoration, and Tribal sovereignty.</a:t>
            </a:r>
            <a:br>
              <a:rPr lang="en-US" b="0" dirty="0"/>
            </a:br>
            <a:endParaRPr lang="en-US" dirty="0"/>
          </a:p>
          <a:p>
            <a:r>
              <a:rPr lang="en-US" dirty="0"/>
              <a:t>Now we will be going into Local Floodplain Regulations</a:t>
            </a:r>
          </a:p>
        </p:txBody>
      </p:sp>
      <p:sp>
        <p:nvSpPr>
          <p:cNvPr id="4" name="Slide Number Placeholder 3"/>
          <p:cNvSpPr>
            <a:spLocks noGrp="1"/>
          </p:cNvSpPr>
          <p:nvPr>
            <p:ph type="sldNum" sz="quarter" idx="5"/>
          </p:nvPr>
        </p:nvSpPr>
        <p:spPr/>
        <p:txBody>
          <a:bodyPr/>
          <a:lstStyle/>
          <a:p>
            <a:fld id="{492B62C5-BA43-5B42-B6D9-BDE55E55682A}" type="slidenum">
              <a:rPr lang="en-US" smtClean="0"/>
              <a:t>11</a:t>
            </a:fld>
            <a:endParaRPr lang="en-US"/>
          </a:p>
        </p:txBody>
      </p:sp>
    </p:spTree>
    <p:extLst>
      <p:ext uri="{BB962C8B-B14F-4D97-AF65-F5344CB8AC3E}">
        <p14:creationId xmlns:p14="http://schemas.microsoft.com/office/powerpoint/2010/main" val="30369547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u="none" strike="noStrike" dirty="0">
                <a:solidFill>
                  <a:srgbClr val="000000"/>
                </a:solidFill>
                <a:effectLst/>
              </a:rPr>
              <a:t>The Town of Hamilton regulates flood-related development through both standalone ordinances and policies embedded in its Shoreline Master Program (SMP).</a:t>
            </a:r>
          </a:p>
          <a:p>
            <a:endParaRPr lang="en-US" b="0" i="0" u="none" strike="noStrike" dirty="0">
              <a:solidFill>
                <a:srgbClr val="000000"/>
              </a:solidFill>
              <a:effectLst/>
            </a:endParaRPr>
          </a:p>
          <a:p>
            <a:r>
              <a:rPr lang="en-US" b="0" i="0" u="none" strike="noStrike" dirty="0">
                <a:solidFill>
                  <a:srgbClr val="000000"/>
                </a:solidFill>
                <a:effectLst/>
              </a:rPr>
              <a:t>The direct codes you need to know are:</a:t>
            </a:r>
          </a:p>
          <a:p>
            <a:r>
              <a:rPr lang="en-US" b="0" i="0" u="none" strike="noStrike" dirty="0" err="1">
                <a:solidFill>
                  <a:srgbClr val="000000"/>
                </a:solidFill>
                <a:effectLst/>
              </a:rPr>
              <a:t>Ord</a:t>
            </a:r>
            <a:r>
              <a:rPr lang="en-US" b="0" i="0" u="none" strike="noStrike" dirty="0">
                <a:solidFill>
                  <a:srgbClr val="000000"/>
                </a:solidFill>
                <a:effectLst/>
              </a:rPr>
              <a:t>. 330 – Floodway RV Standards – Sets standards for RV placement within the floodway.</a:t>
            </a:r>
          </a:p>
          <a:p>
            <a:endParaRPr lang="en-US" b="0" i="0" u="none" strike="noStrike" dirty="0">
              <a:solidFill>
                <a:srgbClr val="000000"/>
              </a:solidFill>
              <a:effectLst/>
            </a:endParaRPr>
          </a:p>
          <a:p>
            <a:r>
              <a:rPr lang="en-US" b="0" i="0" u="none" strike="noStrike" dirty="0" err="1">
                <a:solidFill>
                  <a:srgbClr val="000000"/>
                </a:solidFill>
                <a:effectLst/>
              </a:rPr>
              <a:t>Ord</a:t>
            </a:r>
            <a:r>
              <a:rPr lang="en-US" b="0" i="0" u="none" strike="noStrike" dirty="0">
                <a:solidFill>
                  <a:srgbClr val="000000"/>
                </a:solidFill>
                <a:effectLst/>
              </a:rPr>
              <a:t>. 331 – Zoning for RV Uses &amp; Limitations – Defines the zoning context for RV-related use in flood-prone areas.</a:t>
            </a:r>
          </a:p>
          <a:p>
            <a:endParaRPr lang="en-US" b="0" i="0" u="none" strike="noStrike" dirty="0">
              <a:solidFill>
                <a:srgbClr val="000000"/>
              </a:solidFill>
              <a:effectLst/>
            </a:endParaRPr>
          </a:p>
          <a:p>
            <a:r>
              <a:rPr lang="en-US" b="0" i="0" u="none" strike="noStrike" dirty="0">
                <a:solidFill>
                  <a:srgbClr val="000000"/>
                </a:solidFill>
                <a:effectLst/>
              </a:rPr>
              <a:t>In addition, the Shoreline Master Program—formally adopted via </a:t>
            </a:r>
            <a:r>
              <a:rPr lang="en-US" b="0" i="0" u="none" strike="noStrike" dirty="0" err="1">
                <a:solidFill>
                  <a:srgbClr val="000000"/>
                </a:solidFill>
                <a:effectLst/>
              </a:rPr>
              <a:t>Ord</a:t>
            </a:r>
            <a:r>
              <a:rPr lang="en-US" b="0" i="0" u="none" strike="noStrike" dirty="0">
                <a:solidFill>
                  <a:srgbClr val="000000"/>
                </a:solidFill>
                <a:effectLst/>
              </a:rPr>
              <a:t>. 352 and </a:t>
            </a:r>
            <a:r>
              <a:rPr lang="en-US" b="0" i="0" u="none" strike="noStrike" dirty="0" err="1">
                <a:solidFill>
                  <a:srgbClr val="000000"/>
                </a:solidFill>
                <a:effectLst/>
              </a:rPr>
              <a:t>Ord</a:t>
            </a:r>
            <a:r>
              <a:rPr lang="en-US" b="0" i="0" u="none" strike="noStrike" dirty="0">
                <a:solidFill>
                  <a:srgbClr val="000000"/>
                </a:solidFill>
                <a:effectLst/>
              </a:rPr>
              <a:t>. 232—includes broader regulations:</a:t>
            </a:r>
          </a:p>
          <a:p>
            <a:r>
              <a:rPr lang="en-US" b="0" i="0" u="none" strike="noStrike" dirty="0" err="1">
                <a:solidFill>
                  <a:srgbClr val="000000"/>
                </a:solidFill>
                <a:effectLst/>
              </a:rPr>
              <a:t>Ord</a:t>
            </a:r>
            <a:r>
              <a:rPr lang="en-US" b="0" i="0" u="none" strike="noStrike" dirty="0">
                <a:solidFill>
                  <a:srgbClr val="000000"/>
                </a:solidFill>
                <a:effectLst/>
              </a:rPr>
              <a:t>. 352 – Flood Hazard Mitigation / Damage Prevention – Carries forward policies to minimize harm from flooding within shoreline and flood hazard areas.</a:t>
            </a:r>
          </a:p>
          <a:p>
            <a:endParaRPr lang="en-US" b="0" i="0" u="none" strike="noStrike" dirty="0">
              <a:solidFill>
                <a:srgbClr val="000000"/>
              </a:solidFill>
              <a:effectLst/>
            </a:endParaRPr>
          </a:p>
          <a:p>
            <a:r>
              <a:rPr lang="en-US" b="0" i="0" u="none" strike="noStrike" dirty="0" err="1">
                <a:solidFill>
                  <a:srgbClr val="000000"/>
                </a:solidFill>
                <a:effectLst/>
              </a:rPr>
              <a:t>Ord</a:t>
            </a:r>
            <a:r>
              <a:rPr lang="en-US" b="0" i="0" u="none" strike="noStrike" dirty="0">
                <a:solidFill>
                  <a:srgbClr val="000000"/>
                </a:solidFill>
                <a:effectLst/>
              </a:rPr>
              <a:t>. 232 – Critical Areas Regulations &amp; Procedures – Covers management of critical areas, including frequently flooded zones.</a:t>
            </a:r>
          </a:p>
          <a:p>
            <a:r>
              <a:rPr lang="en-US" b="0" i="0" u="none" strike="noStrike" dirty="0">
                <a:solidFill>
                  <a:srgbClr val="000000"/>
                </a:solidFill>
                <a:effectLst/>
              </a:rPr>
              <a:t>Together, these enact Hamilton’s local approach for flood risk reduction and regulatory oversight within the floodplain.</a:t>
            </a:r>
          </a:p>
          <a:p>
            <a:endParaRPr lang="en-US" b="0" i="0" u="none" strike="noStrike" dirty="0">
              <a:solidFill>
                <a:srgbClr val="000000"/>
              </a:solidFill>
              <a:effectLst/>
            </a:endParaRPr>
          </a:p>
          <a:p>
            <a:r>
              <a:rPr lang="en-US" b="1" i="0" u="none" strike="noStrike" dirty="0">
                <a:solidFill>
                  <a:srgbClr val="000000"/>
                </a:solidFill>
                <a:effectLst/>
              </a:rPr>
              <a:t>Pre-Application Process</a:t>
            </a:r>
            <a:endParaRPr lang="en-US" b="0" i="0" u="none" strike="noStrike" dirty="0">
              <a:solidFill>
                <a:srgbClr val="000000"/>
              </a:solidFill>
              <a:effectLst/>
            </a:endParaRPr>
          </a:p>
          <a:p>
            <a:r>
              <a:rPr lang="en-US" dirty="0"/>
              <a:t>Before starting any project in the floodplain or floodway, you must complete t</a:t>
            </a:r>
            <a:r>
              <a:rPr lang="en-US" b="0" dirty="0"/>
              <a:t>he Pre-Application Meeting Checklist from the Town’s website. This is a require</a:t>
            </a:r>
            <a:r>
              <a:rPr lang="en-US" dirty="0"/>
              <a:t>d first step.</a:t>
            </a:r>
          </a:p>
          <a:p>
            <a:br>
              <a:rPr lang="en-US" dirty="0"/>
            </a:br>
            <a:r>
              <a:rPr lang="en-US" dirty="0"/>
              <a:t>Town staff will review your project idea</a:t>
            </a:r>
            <a:r>
              <a:rPr lang="en-US" b="0" i="0" u="none" strike="noStrike" dirty="0">
                <a:solidFill>
                  <a:srgbClr val="000000"/>
                </a:solidFill>
                <a:effectLst/>
                <a:latin typeface="Aptos" panose="020B0004020202020204" pitchFamily="34" charset="0"/>
              </a:rPr>
              <a:t> as a pre-application meeting prior to all building permit submissions this is</a:t>
            </a:r>
            <a:r>
              <a:rPr lang="en-US" dirty="0"/>
              <a:t> explained as rules apply (</a:t>
            </a:r>
            <a:r>
              <a:rPr lang="en-US" dirty="0" err="1"/>
              <a:t>Ord</a:t>
            </a:r>
            <a:r>
              <a:rPr lang="en-US" dirty="0"/>
              <a:t>. 330, </a:t>
            </a:r>
            <a:r>
              <a:rPr lang="en-US" dirty="0" err="1"/>
              <a:t>Ord</a:t>
            </a:r>
            <a:r>
              <a:rPr lang="en-US" dirty="0"/>
              <a:t>. 331, SMP), and tell you what documents you’ll need for a full permit application.</a:t>
            </a:r>
          </a:p>
          <a:p>
            <a:br>
              <a:rPr lang="en-US" dirty="0"/>
            </a:br>
            <a:r>
              <a:rPr lang="en-US" dirty="0"/>
              <a:t>This step helps catch problems early and keeps your project moving smoothly.</a:t>
            </a:r>
            <a:endParaRPr lang="en-US" b="0" i="0" u="none" strike="noStrike" dirty="0">
              <a:solidFill>
                <a:srgbClr val="000000"/>
              </a:solidFill>
              <a:effectLst/>
            </a:endParaRPr>
          </a:p>
          <a:p>
            <a:endParaRPr lang="en-US" sz="1200" b="0" kern="1200" dirty="0">
              <a:solidFill>
                <a:schemeClr val="tx1"/>
              </a:solidFill>
              <a:effectLst/>
              <a:latin typeface="+mn-lt"/>
              <a:ea typeface="+mn-ea"/>
              <a:cs typeface="+mn-cs"/>
            </a:endParaRPr>
          </a:p>
          <a:p>
            <a:r>
              <a:rPr lang="en-US" sz="1200" b="1" i="0" u="none" strike="noStrike" kern="1200" dirty="0">
                <a:solidFill>
                  <a:schemeClr val="tx1"/>
                </a:solidFill>
                <a:effectLst/>
                <a:latin typeface="+mn-lt"/>
                <a:ea typeface="+mn-ea"/>
                <a:cs typeface="+mn-cs"/>
              </a:rPr>
              <a:t>Benefits of Compliance</a:t>
            </a:r>
          </a:p>
          <a:p>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Ongoing compliance protects community eligibility for federal flood insurance discounts.</a:t>
            </a:r>
          </a:p>
          <a:p>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It reduces the potential for post-disaster penalties or funding denials.</a:t>
            </a:r>
          </a:p>
          <a:p>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Protects public safety, critical infrastructure, and property values.</a:t>
            </a:r>
          </a:p>
          <a:p>
            <a:endParaRPr lang="en-US" sz="1200" b="0" kern="1200" dirty="0">
              <a:solidFill>
                <a:schemeClr val="tx1"/>
              </a:solidFill>
              <a:effectLst/>
              <a:latin typeface="+mn-lt"/>
              <a:ea typeface="+mn-ea"/>
              <a:cs typeface="+mn-cs"/>
            </a:endParaRPr>
          </a:p>
          <a:p>
            <a:endParaRPr lang="en-US" b="0" dirty="0"/>
          </a:p>
        </p:txBody>
      </p:sp>
      <p:sp>
        <p:nvSpPr>
          <p:cNvPr id="4" name="Slide Number Placeholder 3"/>
          <p:cNvSpPr>
            <a:spLocks noGrp="1"/>
          </p:cNvSpPr>
          <p:nvPr>
            <p:ph type="sldNum" sz="quarter" idx="5"/>
          </p:nvPr>
        </p:nvSpPr>
        <p:spPr/>
        <p:txBody>
          <a:bodyPr/>
          <a:lstStyle/>
          <a:p>
            <a:fld id="{492B62C5-BA43-5B42-B6D9-BDE55E55682A}" type="slidenum">
              <a:rPr lang="en-US" smtClean="0"/>
              <a:t>12</a:t>
            </a:fld>
            <a:endParaRPr lang="en-US"/>
          </a:p>
        </p:txBody>
      </p:sp>
    </p:spTree>
    <p:extLst>
      <p:ext uri="{BB962C8B-B14F-4D97-AF65-F5344CB8AC3E}">
        <p14:creationId xmlns:p14="http://schemas.microsoft.com/office/powerpoint/2010/main" val="10656054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u="none" strike="noStrike" dirty="0">
                <a:solidFill>
                  <a:srgbClr val="000000"/>
                </a:solidFill>
                <a:effectLst/>
              </a:rPr>
              <a:t>Hamilton’s rules for building in flood hazard areas are based on Town floodplain regulations.</a:t>
            </a:r>
          </a:p>
          <a:p>
            <a:endParaRPr lang="en-US" b="0" i="0" u="none" strike="noStrike" dirty="0">
              <a:solidFill>
                <a:srgbClr val="000000"/>
              </a:solidFill>
              <a:effectLst/>
            </a:endParaRPr>
          </a:p>
          <a:p>
            <a:r>
              <a:rPr lang="en-US" b="1" i="0" u="none" strike="noStrike" dirty="0">
                <a:solidFill>
                  <a:srgbClr val="000000"/>
                </a:solidFill>
                <a:effectLst/>
              </a:rPr>
              <a:t>Permit Requirement</a:t>
            </a:r>
            <a:r>
              <a:rPr lang="en-US" b="0" i="0" u="none" strike="noStrike" dirty="0">
                <a:solidFill>
                  <a:srgbClr val="000000"/>
                </a:solidFill>
                <a:effectLst/>
              </a:rPr>
              <a:t> – If you plan to build, add fill dirt, or make major improvements in a flood zone, you must get a Floodplain Development Permit.</a:t>
            </a:r>
          </a:p>
          <a:p>
            <a:endParaRPr lang="en-US" b="0" i="0" u="none" strike="noStrike" dirty="0">
              <a:solidFill>
                <a:srgbClr val="000000"/>
              </a:solidFill>
              <a:effectLst/>
            </a:endParaRPr>
          </a:p>
          <a:p>
            <a:r>
              <a:rPr lang="en-US" b="1" i="0" u="none" strike="noStrike" dirty="0">
                <a:solidFill>
                  <a:srgbClr val="000000"/>
                </a:solidFill>
                <a:effectLst/>
              </a:rPr>
              <a:t>Build Higher</a:t>
            </a:r>
            <a:r>
              <a:rPr lang="en-US" b="0" i="0" u="none" strike="noStrike" dirty="0">
                <a:solidFill>
                  <a:srgbClr val="000000"/>
                </a:solidFill>
                <a:effectLst/>
              </a:rPr>
              <a:t> – New and substantially improved buildings must be built above the Base Flood Elevation (BFE), plus extra height for safety (usually 1–2 feet). If building higher isn’t possible, flood proofing may be allowed.</a:t>
            </a:r>
          </a:p>
          <a:p>
            <a:endParaRPr lang="en-US" b="0" i="0" u="none" strike="noStrike" dirty="0">
              <a:solidFill>
                <a:srgbClr val="000000"/>
              </a:solidFill>
              <a:effectLst/>
            </a:endParaRPr>
          </a:p>
          <a:p>
            <a:r>
              <a:rPr lang="en-US" b="1" i="0" u="none" strike="noStrike" dirty="0">
                <a:solidFill>
                  <a:srgbClr val="000000"/>
                </a:solidFill>
                <a:effectLst/>
              </a:rPr>
              <a:t>Utilities &amp; Lower Areas</a:t>
            </a:r>
            <a:r>
              <a:rPr lang="en-US" b="0" i="0" u="none" strike="noStrike" dirty="0">
                <a:solidFill>
                  <a:srgbClr val="000000"/>
                </a:solidFill>
                <a:effectLst/>
              </a:rPr>
              <a:t> – Utilities must be protected from flooding. Any enclosed space below the BFE can only be used for parking, storage, or entry, and must have proper flood openings.</a:t>
            </a:r>
          </a:p>
          <a:p>
            <a:endParaRPr lang="en-US" b="0" i="0" u="none" strike="noStrike" dirty="0">
              <a:solidFill>
                <a:srgbClr val="000000"/>
              </a:solidFill>
              <a:effectLst/>
            </a:endParaRPr>
          </a:p>
          <a:p>
            <a:r>
              <a:rPr lang="en-US" b="1" i="0" u="none" strike="noStrike" dirty="0">
                <a:solidFill>
                  <a:srgbClr val="000000"/>
                </a:solidFill>
                <a:effectLst/>
              </a:rPr>
              <a:t>Neighborhood Projects</a:t>
            </a:r>
            <a:r>
              <a:rPr lang="en-US" b="0" i="0" u="none" strike="noStrike" dirty="0">
                <a:solidFill>
                  <a:srgbClr val="000000"/>
                </a:solidFill>
                <a:effectLst/>
              </a:rPr>
              <a:t> – New subdivisions must be planned to reduce flood risk. Variances are rare and must meet strict rules.</a:t>
            </a:r>
          </a:p>
          <a:p>
            <a:endParaRPr lang="en-US" b="1" i="0" u="none" strike="noStrike" dirty="0">
              <a:solidFill>
                <a:srgbClr val="000000"/>
              </a:solidFill>
              <a:effectLst/>
            </a:endParaRPr>
          </a:p>
          <a:p>
            <a:r>
              <a:rPr lang="en-US" b="1" i="0" u="none" strike="noStrike" dirty="0">
                <a:solidFill>
                  <a:srgbClr val="000000"/>
                </a:solidFill>
                <a:effectLst/>
              </a:rPr>
              <a:t>Know Your Flood Level</a:t>
            </a:r>
            <a:r>
              <a:rPr lang="en-US" b="0" i="0" u="none" strike="noStrike" dirty="0">
                <a:solidFill>
                  <a:srgbClr val="000000"/>
                </a:solidFill>
                <a:effectLst/>
              </a:rPr>
              <a:t> – The BFE in Hamilton changes depending on the property location. Check FEMA’s Flood Insurance Rate Map (FIRM) and get an Elevation Certificate from the Town to confirm your height.</a:t>
            </a:r>
          </a:p>
          <a:p>
            <a:endParaRPr lang="en-US" b="0" i="0" u="none" strike="noStrike" dirty="0">
              <a:solidFill>
                <a:srgbClr val="000000"/>
              </a:solidFill>
              <a:effectLst/>
            </a:endParaRPr>
          </a:p>
          <a:p>
            <a:r>
              <a:rPr lang="en-US" b="1" i="0" u="none" strike="noStrike" dirty="0">
                <a:solidFill>
                  <a:srgbClr val="000000"/>
                </a:solidFill>
                <a:effectLst/>
              </a:rPr>
              <a:t>Elevation Certificates</a:t>
            </a:r>
            <a:r>
              <a:rPr lang="en-US" b="0" i="0" u="none" strike="noStrike" dirty="0">
                <a:solidFill>
                  <a:srgbClr val="000000"/>
                </a:solidFill>
                <a:effectLst/>
              </a:rPr>
              <a:t> – These are official FEMA forms completed by a licensed surveyor. They prove your building is high enough to meet flood rules and are required for permits, insurance, and compliance.</a:t>
            </a:r>
          </a:p>
          <a:p>
            <a:endParaRPr lang="en-US" b="0" i="0" u="none" strike="noStrike" dirty="0">
              <a:solidFill>
                <a:srgbClr val="000000"/>
              </a:solidFill>
              <a:effectLst/>
            </a:endParaRPr>
          </a:p>
          <a:p>
            <a:r>
              <a:rPr lang="en-US" b="1" i="0" u="none" strike="noStrike" dirty="0">
                <a:solidFill>
                  <a:srgbClr val="000000"/>
                </a:solidFill>
                <a:effectLst/>
              </a:rPr>
              <a:t>Online Permitting</a:t>
            </a:r>
            <a:r>
              <a:rPr lang="en-US" b="0" i="0" u="none" strike="noStrike" dirty="0">
                <a:solidFill>
                  <a:srgbClr val="000000"/>
                </a:solidFill>
                <a:effectLst/>
              </a:rPr>
              <a:t> – You can apply for permits and upload documents like elevation certificates through the Skagit County online system or get help in person.</a:t>
            </a:r>
          </a:p>
          <a:p>
            <a:endParaRPr lang="en-US" b="0" i="0" u="none" strike="noStrike" dirty="0">
              <a:solidFill>
                <a:srgbClr val="000000"/>
              </a:solidFill>
              <a:effectLst/>
            </a:endParaRPr>
          </a:p>
          <a:p>
            <a:r>
              <a:rPr lang="en-US" b="1" i="0" u="none" strike="noStrike" dirty="0">
                <a:solidFill>
                  <a:srgbClr val="000000"/>
                </a:solidFill>
                <a:effectLst/>
              </a:rPr>
              <a:t>Emergency Sandbagging</a:t>
            </a:r>
            <a:r>
              <a:rPr lang="en-US" b="0" i="0" u="none" strike="noStrike" dirty="0">
                <a:solidFill>
                  <a:srgbClr val="000000"/>
                </a:solidFill>
                <a:effectLst/>
              </a:rPr>
              <a:t> – From November to February, you can put out sandbags right away during flood threats—no permit is needed. This is a short-term defense, not a permanent solution.</a:t>
            </a:r>
          </a:p>
          <a:p>
            <a:endParaRPr lang="en-US" b="0" dirty="0"/>
          </a:p>
        </p:txBody>
      </p:sp>
      <p:sp>
        <p:nvSpPr>
          <p:cNvPr id="4" name="Slide Number Placeholder 3"/>
          <p:cNvSpPr>
            <a:spLocks noGrp="1"/>
          </p:cNvSpPr>
          <p:nvPr>
            <p:ph type="sldNum" sz="quarter" idx="5"/>
          </p:nvPr>
        </p:nvSpPr>
        <p:spPr/>
        <p:txBody>
          <a:bodyPr/>
          <a:lstStyle/>
          <a:p>
            <a:fld id="{492B62C5-BA43-5B42-B6D9-BDE55E55682A}" type="slidenum">
              <a:rPr lang="en-US" smtClean="0"/>
              <a:t>13</a:t>
            </a:fld>
            <a:endParaRPr lang="en-US"/>
          </a:p>
        </p:txBody>
      </p:sp>
    </p:spTree>
    <p:extLst>
      <p:ext uri="{BB962C8B-B14F-4D97-AF65-F5344CB8AC3E}">
        <p14:creationId xmlns:p14="http://schemas.microsoft.com/office/powerpoint/2010/main" val="3764784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u="none" strike="noStrike" dirty="0">
                <a:solidFill>
                  <a:srgbClr val="000000"/>
                </a:solidFill>
                <a:effectLst/>
              </a:rPr>
              <a:t>Floodplain RVs must be kept road-ready and have the proper Town of Hamilton use permit to ensure safe, legal placement.</a:t>
            </a:r>
          </a:p>
          <a:p>
            <a:endParaRPr lang="en-US" b="0" i="0" u="none" strike="noStrike" dirty="0">
              <a:solidFill>
                <a:srgbClr val="000000"/>
              </a:solidFill>
              <a:effectLst/>
            </a:endParaRPr>
          </a:p>
          <a:p>
            <a:r>
              <a:rPr lang="en-US" b="0" i="0" u="none" strike="noStrike" dirty="0">
                <a:solidFill>
                  <a:srgbClr val="000000"/>
                </a:solidFill>
                <a:effectLst/>
              </a:rPr>
              <a:t>Quick-disconnect fittings on utilities allow for fast disconnection before flooding, reducing damage and hazards.</a:t>
            </a:r>
          </a:p>
          <a:p>
            <a:endParaRPr lang="en-US" b="0" i="0" u="none" strike="noStrike" dirty="0">
              <a:solidFill>
                <a:srgbClr val="000000"/>
              </a:solidFill>
              <a:effectLst/>
            </a:endParaRPr>
          </a:p>
          <a:p>
            <a:r>
              <a:rPr lang="en-US" b="0" i="0" u="none" strike="noStrike" dirty="0">
                <a:solidFill>
                  <a:srgbClr val="000000"/>
                </a:solidFill>
                <a:effectLst/>
              </a:rPr>
              <a:t>Utilities and RVs should be securely anchored and waterproofed to withstand floods and protect electrical and water systems.</a:t>
            </a:r>
          </a:p>
          <a:p>
            <a:endParaRPr lang="en-US" sz="1200" b="0" i="0" u="none" strike="noStrike" kern="1200" dirty="0">
              <a:solidFill>
                <a:schemeClr val="tx1"/>
              </a:solidFill>
              <a:effectLst/>
              <a:latin typeface="+mn-lt"/>
              <a:ea typeface="+mn-ea"/>
              <a:cs typeface="+mn-cs"/>
            </a:endParaRPr>
          </a:p>
          <a:p>
            <a:r>
              <a:rPr lang="en-US" b="1" i="0" u="none" strike="noStrike" dirty="0">
                <a:solidFill>
                  <a:srgbClr val="212121"/>
                </a:solidFill>
                <a:effectLst/>
                <a:latin typeface="Aptos" panose="020B0004020202020204" pitchFamily="34" charset="0"/>
              </a:rPr>
              <a:t>Preparation:</a:t>
            </a:r>
            <a:endParaRPr lang="en-US" b="0" i="0" u="none" strike="noStrike" dirty="0">
              <a:solidFill>
                <a:srgbClr val="212121"/>
              </a:solidFill>
              <a:effectLst/>
              <a:latin typeface="Aptos" panose="020B0004020202020204" pitchFamily="34" charset="0"/>
            </a:endParaRPr>
          </a:p>
          <a:p>
            <a:r>
              <a:rPr lang="en-US" b="0" dirty="0"/>
              <a:t>All recreational vehicles must be currently licensed and road-ready.</a:t>
            </a:r>
          </a:p>
          <a:p>
            <a:endParaRPr lang="en-US" b="0" dirty="0"/>
          </a:p>
          <a:p>
            <a:r>
              <a:rPr lang="en-US" b="0" dirty="0"/>
              <a:t>Ordinance 330 – Floodway RV Standards: Requires RVs to meet road-ready requirements and be capable of quick relocation in the event of a flood.</a:t>
            </a:r>
          </a:p>
          <a:p>
            <a:endParaRPr lang="en-US" b="0" dirty="0"/>
          </a:p>
          <a:p>
            <a:r>
              <a:rPr lang="en-US" b="0" dirty="0"/>
              <a:t>Ordinance 331 – Zoning for RV Standards, Uses &amp; Limitations: Specifies where RVs can be placed in flood zones and what conditions must be met.</a:t>
            </a:r>
          </a:p>
          <a:p>
            <a:endParaRPr lang="en-US" b="0" i="0" u="none" strike="noStrike" dirty="0">
              <a:solidFill>
                <a:srgbClr val="212121"/>
              </a:solidFill>
              <a:effectLst/>
              <a:latin typeface="Aptos" panose="020B0004020202020204" pitchFamily="34" charset="0"/>
            </a:endParaRPr>
          </a:p>
          <a:p>
            <a:r>
              <a:rPr lang="en-US" dirty="0"/>
              <a:t>Permits/tags can be purchased at Town Hall.</a:t>
            </a:r>
          </a:p>
          <a:p>
            <a:r>
              <a:rPr lang="en-US" dirty="0"/>
              <a:t>Monthly inspections by a Town Representative are conducted to check compliance and record violations as required by FEMA.</a:t>
            </a:r>
            <a:endParaRPr lang="en-US" b="0" i="0" u="none" strike="noStrike" dirty="0">
              <a:solidFill>
                <a:srgbClr val="212121"/>
              </a:solidFill>
              <a:effectLst/>
              <a:latin typeface="Aptos" panose="020B0004020202020204" pitchFamily="34" charset="0"/>
            </a:endParaRPr>
          </a:p>
          <a:p>
            <a:endParaRPr lang="en-US" b="0" i="0" u="none" strike="noStrike" dirty="0">
              <a:solidFill>
                <a:srgbClr val="212121"/>
              </a:solidFill>
              <a:effectLst/>
              <a:latin typeface="Aptos" panose="020B0004020202020204" pitchFamily="34" charset="0"/>
            </a:endParaRPr>
          </a:p>
          <a:p>
            <a:r>
              <a:rPr lang="en-US" b="1" i="0" u="none" strike="noStrike" dirty="0">
                <a:solidFill>
                  <a:srgbClr val="000000"/>
                </a:solidFill>
                <a:effectLst/>
              </a:rPr>
              <a:t>Evacuation:</a:t>
            </a:r>
            <a:endParaRPr lang="en-US" b="0" i="0" u="none" strike="noStrike" dirty="0">
              <a:solidFill>
                <a:srgbClr val="000000"/>
              </a:solidFill>
              <a:effectLst/>
            </a:endParaRPr>
          </a:p>
          <a:p>
            <a:r>
              <a:rPr lang="en-US" b="0" i="0" u="none" strike="noStrike" dirty="0">
                <a:solidFill>
                  <a:srgbClr val="000000"/>
                </a:solidFill>
                <a:effectLst/>
              </a:rPr>
              <a:t>Shut off all power at your main panel box.</a:t>
            </a:r>
          </a:p>
          <a:p>
            <a:r>
              <a:rPr lang="en-US" b="0" i="0" u="none" strike="noStrike" dirty="0">
                <a:solidFill>
                  <a:srgbClr val="000000"/>
                </a:solidFill>
                <a:effectLst/>
              </a:rPr>
              <a:t>Shut off propane at the tank.</a:t>
            </a:r>
          </a:p>
          <a:p>
            <a:r>
              <a:rPr lang="en-US" b="0" i="0" u="none" strike="noStrike" dirty="0">
                <a:solidFill>
                  <a:srgbClr val="000000"/>
                </a:solidFill>
                <a:effectLst/>
              </a:rPr>
              <a:t>When leaving town after evacuation, stop by or call the Hamilton Emergency Operations Center (EOC) at (360) 826-3027.</a:t>
            </a:r>
          </a:p>
          <a:p>
            <a:r>
              <a:rPr lang="en-US" b="0" i="0" u="none" strike="noStrike" dirty="0">
                <a:solidFill>
                  <a:srgbClr val="000000"/>
                </a:solidFill>
                <a:effectLst/>
              </a:rPr>
              <a:t>Provide a contact phone number so family and friends can find you.</a:t>
            </a:r>
          </a:p>
          <a:p>
            <a:r>
              <a:rPr lang="en-US" b="0" i="0" u="none" strike="noStrike" dirty="0">
                <a:solidFill>
                  <a:srgbClr val="000000"/>
                </a:solidFill>
                <a:effectLst/>
              </a:rPr>
              <a:t>If staying at your residence during a flood, notify the EOC at (360) 826-3027.</a:t>
            </a:r>
          </a:p>
          <a:p>
            <a:endParaRPr lang="en-US" b="0" i="0" u="none" strike="noStrike" dirty="0">
              <a:solidFill>
                <a:srgbClr val="212121"/>
              </a:solidFill>
              <a:effectLst/>
              <a:latin typeface="Aptos" panose="020B0004020202020204" pitchFamily="34" charset="0"/>
            </a:endParaRPr>
          </a:p>
          <a:p>
            <a:endParaRPr lang="en-US" dirty="0"/>
          </a:p>
        </p:txBody>
      </p:sp>
      <p:sp>
        <p:nvSpPr>
          <p:cNvPr id="4" name="Slide Number Placeholder 3"/>
          <p:cNvSpPr>
            <a:spLocks noGrp="1"/>
          </p:cNvSpPr>
          <p:nvPr>
            <p:ph type="sldNum" sz="quarter" idx="5"/>
          </p:nvPr>
        </p:nvSpPr>
        <p:spPr/>
        <p:txBody>
          <a:bodyPr/>
          <a:lstStyle/>
          <a:p>
            <a:fld id="{492B62C5-BA43-5B42-B6D9-BDE55E55682A}" type="slidenum">
              <a:rPr lang="en-US" smtClean="0"/>
              <a:t>14</a:t>
            </a:fld>
            <a:endParaRPr lang="en-US"/>
          </a:p>
        </p:txBody>
      </p:sp>
    </p:spTree>
    <p:extLst>
      <p:ext uri="{BB962C8B-B14F-4D97-AF65-F5344CB8AC3E}">
        <p14:creationId xmlns:p14="http://schemas.microsoft.com/office/powerpoint/2010/main" val="18905563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Junk Storage Regulations:</a:t>
            </a:r>
          </a:p>
          <a:p>
            <a:br>
              <a:rPr lang="en-US" b="0" dirty="0"/>
            </a:br>
            <a:r>
              <a:rPr lang="en-US" b="0" dirty="0"/>
              <a:t>Floodplain areas must be kept free of excessive junk and debris to prevent obstruction of floodwaters and reduce hazards during floods. </a:t>
            </a:r>
          </a:p>
          <a:p>
            <a:endParaRPr lang="en-US" b="0" dirty="0"/>
          </a:p>
          <a:p>
            <a:r>
              <a:rPr lang="en-US" b="0" dirty="0"/>
              <a:t>Proper storage minimizes risks of contamination and physical damage.</a:t>
            </a:r>
          </a:p>
          <a:p>
            <a:endParaRPr lang="en-US" b="0" dirty="0"/>
          </a:p>
          <a:p>
            <a:r>
              <a:rPr lang="en-US" b="0" dirty="0"/>
              <a:t>Inoperable Vehicles:</a:t>
            </a:r>
          </a:p>
          <a:p>
            <a:br>
              <a:rPr lang="en-US" b="0" dirty="0"/>
            </a:br>
            <a:r>
              <a:rPr lang="en-US" b="1" i="0" u="none" strike="noStrike" dirty="0">
                <a:solidFill>
                  <a:srgbClr val="000000"/>
                </a:solidFill>
                <a:effectLst/>
              </a:rPr>
              <a:t>Only one inoperable vehicle is allowed per property in floodplain zones, unless it is stored inside a solid, fully fenced area that does not block or change the flow of water during a flood.</a:t>
            </a:r>
            <a:endParaRPr lang="en-US" b="0" i="0" u="none" strike="noStrike" dirty="0">
              <a:solidFill>
                <a:srgbClr val="000000"/>
              </a:solidFill>
              <a:effectLst/>
            </a:endParaRPr>
          </a:p>
          <a:p>
            <a:endParaRPr lang="en-US" b="0" dirty="0"/>
          </a:p>
          <a:p>
            <a:r>
              <a:rPr lang="en-US" b="0" dirty="0"/>
              <a:t>This limits clutter that can impede floodwaters or become hazardous debris.</a:t>
            </a:r>
          </a:p>
          <a:p>
            <a:endParaRPr lang="en-US" b="0" dirty="0"/>
          </a:p>
          <a:p>
            <a:r>
              <a:rPr lang="en-US" b="0" dirty="0"/>
              <a:t>Monthly Town Inspections:</a:t>
            </a:r>
          </a:p>
          <a:p>
            <a:br>
              <a:rPr lang="en-US" b="0" dirty="0"/>
            </a:br>
            <a:r>
              <a:rPr lang="en-US" b="0" dirty="0"/>
              <a:t>Regular monthly inspections by town representatives help ensure compliance with floodplain regulations, including junk storage and vehicle restrictions.</a:t>
            </a:r>
          </a:p>
          <a:p>
            <a:endParaRPr lang="en-US" b="0" dirty="0"/>
          </a:p>
          <a:p>
            <a:r>
              <a:rPr lang="en-US" b="0" dirty="0"/>
              <a:t>These inspections identify and address potential safety issues proactively and they are documented for FEMA NFIP compliance.</a:t>
            </a:r>
          </a:p>
          <a:p>
            <a:endParaRPr lang="en-US" b="0" dirty="0"/>
          </a:p>
          <a:p>
            <a:r>
              <a:rPr lang="en-US" b="0" dirty="0"/>
              <a:t>FEMA Compliance Monitoring:</a:t>
            </a:r>
          </a:p>
          <a:p>
            <a:br>
              <a:rPr lang="en-US" b="0" dirty="0"/>
            </a:br>
            <a:r>
              <a:rPr lang="en-US" b="0" dirty="0"/>
              <a:t>Ongoing monitoring ensures that local floodplain management practices meet FEMA standards, helping to protect public safety and maintain eligibility for federal flood insurance programs.</a:t>
            </a:r>
          </a:p>
          <a:p>
            <a:endParaRPr lang="en-US" b="0" dirty="0"/>
          </a:p>
          <a:p>
            <a:r>
              <a:rPr lang="en-US" sz="1200" b="0" i="0" u="none" strike="noStrike" kern="1200" dirty="0">
                <a:solidFill>
                  <a:schemeClr val="tx1"/>
                </a:solidFill>
                <a:effectLst/>
                <a:latin typeface="+mn-lt"/>
                <a:ea typeface="+mn-ea"/>
                <a:cs typeface="+mn-cs"/>
              </a:rPr>
              <a:t>Floodplain violations include failure to disconnect RV utilities, blocking evacuation routes with junk or vehicles, improper junk storage, having multiple inoperable vehicles without fencing, and not maintaining RVs in a road-ready condition. </a:t>
            </a:r>
          </a:p>
          <a:p>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Noncompliance with permits also constitutes a violation. </a:t>
            </a:r>
          </a:p>
          <a:p>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These actions increase flood risks and can result in penalties.</a:t>
            </a:r>
            <a:endParaRPr lang="en-US" b="0" dirty="0"/>
          </a:p>
          <a:p>
            <a:endParaRPr lang="en-US" b="0" dirty="0"/>
          </a:p>
          <a:p>
            <a:r>
              <a:rPr lang="en-US" dirty="0"/>
              <a:t>Will be moving into the FEMA Flood Insurance &amp; Personal Preparedness portion of the presentation</a:t>
            </a:r>
          </a:p>
          <a:p>
            <a:endParaRPr lang="en-US" dirty="0"/>
          </a:p>
          <a:p>
            <a:r>
              <a:rPr lang="en-US" b="0" i="0" u="none" strike="noStrike" dirty="0">
                <a:solidFill>
                  <a:srgbClr val="212121"/>
                </a:solidFill>
                <a:effectLst/>
                <a:latin typeface="Aptos" panose="020B0004020202020204" pitchFamily="34" charset="0"/>
              </a:rPr>
              <a:t>Junk storage and the keeping of more than one inoperable vehicle, including recreational vehicles, </a:t>
            </a:r>
            <a:r>
              <a:rPr lang="en-US" b="0" i="0" u="none" strike="noStrike" dirty="0">
                <a:solidFill>
                  <a:srgbClr val="FF0000"/>
                </a:solidFill>
                <a:effectLst/>
                <a:latin typeface="Aptos" panose="020B0004020202020204" pitchFamily="34" charset="0"/>
              </a:rPr>
              <a:t>is prohibited outdoors unless in a solid fenced yard and not visible from the street</a:t>
            </a:r>
            <a:r>
              <a:rPr lang="en-US" b="0" i="0" u="none" strike="noStrike" dirty="0">
                <a:solidFill>
                  <a:srgbClr val="212121"/>
                </a:solidFill>
                <a:effectLst/>
                <a:latin typeface="Aptos" panose="020B0004020202020204" pitchFamily="34" charset="0"/>
              </a:rPr>
              <a:t>.</a:t>
            </a:r>
            <a:endParaRPr lang="en-US" dirty="0"/>
          </a:p>
        </p:txBody>
      </p:sp>
      <p:sp>
        <p:nvSpPr>
          <p:cNvPr id="4" name="Slide Number Placeholder 3"/>
          <p:cNvSpPr>
            <a:spLocks noGrp="1"/>
          </p:cNvSpPr>
          <p:nvPr>
            <p:ph type="sldNum" sz="quarter" idx="5"/>
          </p:nvPr>
        </p:nvSpPr>
        <p:spPr/>
        <p:txBody>
          <a:bodyPr/>
          <a:lstStyle/>
          <a:p>
            <a:fld id="{492B62C5-BA43-5B42-B6D9-BDE55E55682A}" type="slidenum">
              <a:rPr lang="en-US" smtClean="0"/>
              <a:t>15</a:t>
            </a:fld>
            <a:endParaRPr lang="en-US"/>
          </a:p>
        </p:txBody>
      </p:sp>
    </p:spTree>
    <p:extLst>
      <p:ext uri="{BB962C8B-B14F-4D97-AF65-F5344CB8AC3E}">
        <p14:creationId xmlns:p14="http://schemas.microsoft.com/office/powerpoint/2010/main" val="40145198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National Flood Insurance Program (NFIP): Administered by FEMA; covers structural damage and contents.</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Renters can obtain contents-only flood insurance.</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30-day waiting period applies for new policies.</a:t>
            </a:r>
          </a:p>
          <a:p>
            <a:endParaRPr lang="en-US" dirty="0"/>
          </a:p>
        </p:txBody>
      </p:sp>
      <p:sp>
        <p:nvSpPr>
          <p:cNvPr id="4" name="Slide Number Placeholder 3"/>
          <p:cNvSpPr>
            <a:spLocks noGrp="1"/>
          </p:cNvSpPr>
          <p:nvPr>
            <p:ph type="sldNum" sz="quarter" idx="5"/>
          </p:nvPr>
        </p:nvSpPr>
        <p:spPr/>
        <p:txBody>
          <a:bodyPr/>
          <a:lstStyle/>
          <a:p>
            <a:fld id="{492B62C5-BA43-5B42-B6D9-BDE55E55682A}" type="slidenum">
              <a:rPr lang="en-US" smtClean="0"/>
              <a:t>16</a:t>
            </a:fld>
            <a:endParaRPr lang="en-US"/>
          </a:p>
        </p:txBody>
      </p:sp>
    </p:spTree>
    <p:extLst>
      <p:ext uri="{BB962C8B-B14F-4D97-AF65-F5344CB8AC3E}">
        <p14:creationId xmlns:p14="http://schemas.microsoft.com/office/powerpoint/2010/main" val="2577667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FEMA assistance following a declared disaster is not a substitute for flood insurance.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Average FEMA individual assistance grants are under $8,000, while flood insurance can cover far more.</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Repetitive loss properties in Hamilton may be eligible for discounted premiums through the Community Rating System (CRS), if the town joins or participates in mitigation efforts.</a:t>
            </a:r>
          </a:p>
          <a:p>
            <a:endParaRPr lang="en-US" dirty="0"/>
          </a:p>
          <a:p>
            <a:r>
              <a:rPr lang="en-US" dirty="0"/>
              <a:t>Above is a screenshot of the </a:t>
            </a:r>
            <a:r>
              <a:rPr lang="en-US" dirty="0" err="1"/>
              <a:t>floodsmart.gov</a:t>
            </a:r>
            <a:r>
              <a:rPr lang="en-US" dirty="0"/>
              <a:t> calculator and we will show you how you can use this. </a:t>
            </a:r>
          </a:p>
        </p:txBody>
      </p:sp>
      <p:sp>
        <p:nvSpPr>
          <p:cNvPr id="4" name="Slide Number Placeholder 3"/>
          <p:cNvSpPr>
            <a:spLocks noGrp="1"/>
          </p:cNvSpPr>
          <p:nvPr>
            <p:ph type="sldNum" sz="quarter" idx="5"/>
          </p:nvPr>
        </p:nvSpPr>
        <p:spPr/>
        <p:txBody>
          <a:bodyPr/>
          <a:lstStyle/>
          <a:p>
            <a:fld id="{492B62C5-BA43-5B42-B6D9-BDE55E55682A}" type="slidenum">
              <a:rPr lang="en-US" smtClean="0"/>
              <a:t>17</a:t>
            </a:fld>
            <a:endParaRPr lang="en-US"/>
          </a:p>
        </p:txBody>
      </p:sp>
    </p:spTree>
    <p:extLst>
      <p:ext uri="{BB962C8B-B14F-4D97-AF65-F5344CB8AC3E}">
        <p14:creationId xmlns:p14="http://schemas.microsoft.com/office/powerpoint/2010/main" val="15447513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Household Go bags should include the following:</a:t>
            </a:r>
          </a:p>
          <a:p>
            <a:pPr lvl="0"/>
            <a:r>
              <a:rPr lang="en-US" sz="1200" kern="1200" dirty="0">
                <a:solidFill>
                  <a:schemeClr val="tx1"/>
                </a:solidFill>
                <a:effectLst/>
                <a:latin typeface="+mn-lt"/>
                <a:ea typeface="+mn-ea"/>
                <a:cs typeface="+mn-cs"/>
              </a:rPr>
              <a:t>1 gallon water/person/day</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Non-perishable food, flashlight, batteries, first aid kit, sanitation supplies, medications</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Comfort items (blankets, games, clothing)</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Phone chargers, external battery banks</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Copies of vital documents stored in a waterproof folder</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 addition to household go-bags, every household should prepare an emergency car kit, especially if evacuation is required. This kit should include:</a:t>
            </a:r>
            <a:br>
              <a:rPr lang="en-US" sz="1200"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Flashlight and batteries</a:t>
            </a:r>
            <a:br>
              <a:rPr lang="en-US" sz="1200"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First aid kit</a:t>
            </a:r>
            <a:br>
              <a:rPr lang="en-US" sz="1200"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Blankets and warm clothing</a:t>
            </a:r>
            <a:br>
              <a:rPr lang="en-US" sz="1200"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Road flares or reflective triangles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Paper map and list of emergency contacts</a:t>
            </a:r>
            <a:br>
              <a:rPr lang="en-US" sz="1200"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Portable phone charger or backup battery</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Snacks and bottled water</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Snow chains or traction tools (in colder seasons)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Extra medication and hygiene items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For those with pets, have a plan in place, including food, crates, ID tags, and copies of vaccination records.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Town of Hamilton does not have the capacity to provide animal shelter or evacuation services during flood events.</a:t>
            </a:r>
          </a:p>
          <a:p>
            <a:endParaRPr lang="en-US" dirty="0"/>
          </a:p>
        </p:txBody>
      </p:sp>
      <p:sp>
        <p:nvSpPr>
          <p:cNvPr id="4" name="Slide Number Placeholder 3"/>
          <p:cNvSpPr>
            <a:spLocks noGrp="1"/>
          </p:cNvSpPr>
          <p:nvPr>
            <p:ph type="sldNum" sz="quarter" idx="5"/>
          </p:nvPr>
        </p:nvSpPr>
        <p:spPr/>
        <p:txBody>
          <a:bodyPr/>
          <a:lstStyle/>
          <a:p>
            <a:fld id="{492B62C5-BA43-5B42-B6D9-BDE55E55682A}" type="slidenum">
              <a:rPr lang="en-US" smtClean="0"/>
              <a:t>18</a:t>
            </a:fld>
            <a:endParaRPr lang="en-US"/>
          </a:p>
        </p:txBody>
      </p:sp>
    </p:spTree>
    <p:extLst>
      <p:ext uri="{BB962C8B-B14F-4D97-AF65-F5344CB8AC3E}">
        <p14:creationId xmlns:p14="http://schemas.microsoft.com/office/powerpoint/2010/main" val="7063032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Create a communication plan</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Plan for pets, children, seniors, and people with disabilities</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Build emergency kits for home and car</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Know utility shutoff procedures</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Evacuate when advised</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Ensure accessibility and backup plans for disabled or elderly household members</a:t>
            </a:r>
          </a:p>
          <a:p>
            <a:pPr lvl="0"/>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Consider purchasing a NOAA Weather Radio with alert tone capability and extra batteries.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Households with medical needs should pre-register with local emergency management for priority evacuation.</a:t>
            </a:r>
          </a:p>
          <a:p>
            <a:pPr lvl="0"/>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492B62C5-BA43-5B42-B6D9-BDE55E55682A}" type="slidenum">
              <a:rPr lang="en-US" smtClean="0"/>
              <a:t>19</a:t>
            </a:fld>
            <a:endParaRPr lang="en-US"/>
          </a:p>
        </p:txBody>
      </p:sp>
    </p:spTree>
    <p:extLst>
      <p:ext uri="{BB962C8B-B14F-4D97-AF65-F5344CB8AC3E}">
        <p14:creationId xmlns:p14="http://schemas.microsoft.com/office/powerpoint/2010/main" val="33854455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0" i="0" u="none" strike="noStrike" dirty="0">
              <a:solidFill>
                <a:srgbClr val="000000"/>
              </a:solidFill>
              <a:effectLst/>
              <a:latin typeface="Aptos" panose="020B00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dirty="0">
                <a:solidFill>
                  <a:srgbClr val="000000"/>
                </a:solidFill>
                <a:effectLst/>
                <a:latin typeface="Aptos" panose="020B0004020202020204" pitchFamily="34" charset="0"/>
              </a:rPr>
              <a:t>Parking for the Flood Training day. There is plenty of parking at 951 Pettit Street where the training will be held.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0" i="0" u="none" strike="noStrike" dirty="0">
              <a:solidFill>
                <a:srgbClr val="000000"/>
              </a:solidFill>
              <a:effectLst/>
              <a:latin typeface="Aptos" panose="020B00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dirty="0">
                <a:solidFill>
                  <a:srgbClr val="000000"/>
                </a:solidFill>
                <a:effectLst/>
                <a:latin typeface="Aptos" panose="020B0004020202020204" pitchFamily="34" charset="0"/>
              </a:rPr>
              <a:t>There is no Parking at Janicki Fuel Station. </a:t>
            </a:r>
            <a:r>
              <a:rPr lang="en-US" b="0" i="0" u="none" strike="noStrike" dirty="0">
                <a:solidFill>
                  <a:srgbClr val="000000"/>
                </a:solidFill>
                <a:effectLst/>
              </a:rPr>
              <a:t>There will be absolutely no parking allowed at Janicki Fuel Station this area must remain clear at all times. Parking on training day will be strictly enforced to ensure access for emergency vehicles and local businesses. </a:t>
            </a:r>
          </a:p>
          <a:p>
            <a:endParaRPr lang="en-US" b="0" i="0" u="none" strike="noStrike" dirty="0">
              <a:solidFill>
                <a:srgbClr val="000000"/>
              </a:solidFill>
              <a:effectLst/>
            </a:endParaRPr>
          </a:p>
          <a:p>
            <a:r>
              <a:rPr lang="en-US" b="0" i="0" u="none" strike="noStrike" dirty="0">
                <a:solidFill>
                  <a:srgbClr val="000000"/>
                </a:solidFill>
                <a:effectLst/>
              </a:rPr>
              <a:t>Participants are encouraged to plan ahead and use the Hamilton Town Hall lot, street parking along Maple Street and Petit Street</a:t>
            </a:r>
            <a:r>
              <a:rPr lang="en-US" b="0" i="0" u="none" strike="noStrike" dirty="0">
                <a:solidFill>
                  <a:srgbClr val="000000"/>
                </a:solidFill>
                <a:effectLst/>
                <a:latin typeface="Aptos" panose="020B0004020202020204" pitchFamily="34" charset="0"/>
              </a:rPr>
              <a:t> (at </a:t>
            </a:r>
            <a:r>
              <a:rPr lang="en-US" b="0" i="0" dirty="0">
                <a:effectLst/>
                <a:latin typeface="Aptos" panose="020B0004020202020204" pitchFamily="34" charset="0"/>
              </a:rPr>
              <a:t>951 Pettit Street)</a:t>
            </a:r>
            <a:r>
              <a:rPr lang="en-US" b="0" i="0" u="none" strike="noStrike" dirty="0">
                <a:solidFill>
                  <a:srgbClr val="000000"/>
                </a:solidFill>
                <a:effectLst/>
                <a:latin typeface="Aptos" panose="020B0004020202020204" pitchFamily="34" charset="0"/>
              </a:rPr>
              <a:t>.</a:t>
            </a:r>
            <a:r>
              <a:rPr lang="en-US" b="0" i="0" u="none" strike="noStrike" dirty="0">
                <a:solidFill>
                  <a:srgbClr val="000000"/>
                </a:solidFill>
                <a:effectLst/>
              </a:rPr>
              <a:t> where permitted.</a:t>
            </a:r>
          </a:p>
          <a:p>
            <a:endParaRPr lang="en-US" b="0" i="0" u="none" strike="noStrike" dirty="0">
              <a:solidFill>
                <a:srgbClr val="000000"/>
              </a:solidFill>
              <a:effectLst/>
            </a:endParaRPr>
          </a:p>
          <a:p>
            <a:r>
              <a:rPr lang="en-US" b="0" i="0" u="none" strike="noStrike" dirty="0">
                <a:solidFill>
                  <a:srgbClr val="000000"/>
                </a:solidFill>
                <a:effectLst/>
              </a:rPr>
              <a:t>We recommend arriving early to secure a space and allow time to walk to the Hamilton Fire Hall. If you require accessibility accommodations, please contact the Town Clerk in advance so arrangements can be made.</a:t>
            </a:r>
          </a:p>
          <a:p>
            <a:endParaRPr lang="en-US" dirty="0"/>
          </a:p>
        </p:txBody>
      </p:sp>
      <p:sp>
        <p:nvSpPr>
          <p:cNvPr id="4" name="Slide Number Placeholder 3"/>
          <p:cNvSpPr>
            <a:spLocks noGrp="1"/>
          </p:cNvSpPr>
          <p:nvPr>
            <p:ph type="sldNum" sz="quarter" idx="5"/>
          </p:nvPr>
        </p:nvSpPr>
        <p:spPr/>
        <p:txBody>
          <a:bodyPr/>
          <a:lstStyle/>
          <a:p>
            <a:fld id="{492B62C5-BA43-5B42-B6D9-BDE55E55682A}" type="slidenum">
              <a:rPr lang="en-US" smtClean="0"/>
              <a:t>2</a:t>
            </a:fld>
            <a:endParaRPr lang="en-US"/>
          </a:p>
        </p:txBody>
      </p:sp>
    </p:spTree>
    <p:extLst>
      <p:ext uri="{BB962C8B-B14F-4D97-AF65-F5344CB8AC3E}">
        <p14:creationId xmlns:p14="http://schemas.microsoft.com/office/powerpoint/2010/main" val="2202309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Follow siren system:</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1-minute = ALERT</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2-minute = PREPARE</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3-minute = EVACUATE</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Shut off power and propane</a:t>
            </a:r>
          </a:p>
          <a:p>
            <a:pPr lvl="0"/>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Notify Fire Dept if evacuating or sheltering in place</a:t>
            </a:r>
            <a:r>
              <a:rPr lang="en-US" dirty="0">
                <a:effectLst/>
              </a:rPr>
              <a:t> </a:t>
            </a:r>
          </a:p>
          <a:p>
            <a:endParaRPr lang="en-US" dirty="0">
              <a:effectLst/>
            </a:endParaRPr>
          </a:p>
          <a:p>
            <a:r>
              <a:rPr lang="en-US" dirty="0">
                <a:effectLst/>
              </a:rPr>
              <a:t>During any of these steps you should be gathering all go bags and preparing to leave or stay in place with these essential items previously discussed</a:t>
            </a:r>
            <a:endParaRPr lang="en-US" dirty="0"/>
          </a:p>
          <a:p>
            <a:endParaRPr lang="en-US" dirty="0"/>
          </a:p>
          <a:p>
            <a:r>
              <a:rPr lang="en-US" dirty="0"/>
              <a:t>The next section we will be moving into is the Community Actions </a:t>
            </a:r>
            <a:r>
              <a:rPr lang="en-US"/>
              <a:t>&amp; Resources</a:t>
            </a:r>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u="none" strike="noStrike">
                <a:solidFill>
                  <a:srgbClr val="000000"/>
                </a:solidFill>
                <a:effectLst/>
              </a:rPr>
              <a:t>There will be absolutely no parking allowed at Janicki Fuel Station this area must remain clear at all times durning an Evacuation.</a:t>
            </a:r>
          </a:p>
          <a:p>
            <a:endParaRPr lang="en-US" dirty="0"/>
          </a:p>
        </p:txBody>
      </p:sp>
      <p:sp>
        <p:nvSpPr>
          <p:cNvPr id="4" name="Slide Number Placeholder 3"/>
          <p:cNvSpPr>
            <a:spLocks noGrp="1"/>
          </p:cNvSpPr>
          <p:nvPr>
            <p:ph type="sldNum" sz="quarter" idx="5"/>
          </p:nvPr>
        </p:nvSpPr>
        <p:spPr/>
        <p:txBody>
          <a:bodyPr/>
          <a:lstStyle/>
          <a:p>
            <a:fld id="{492B62C5-BA43-5B42-B6D9-BDE55E55682A}" type="slidenum">
              <a:rPr lang="en-US" smtClean="0"/>
              <a:t>20</a:t>
            </a:fld>
            <a:endParaRPr lang="en-US"/>
          </a:p>
        </p:txBody>
      </p:sp>
    </p:spTree>
    <p:extLst>
      <p:ext uri="{BB962C8B-B14F-4D97-AF65-F5344CB8AC3E}">
        <p14:creationId xmlns:p14="http://schemas.microsoft.com/office/powerpoint/2010/main" val="10003525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Talking Points:</a:t>
            </a:r>
          </a:p>
          <a:p>
            <a:endParaRPr lang="en-US" sz="1200" b="1"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Steps for enrolling in CodeRED (visual demo optional)</a:t>
            </a:r>
          </a:p>
          <a:p>
            <a:endParaRPr lang="en-US" sz="1200" b="1"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Community alerts are issued via CodeRED, Facebook, and town-wide sirens. The siren system is as follows:</a:t>
            </a:r>
            <a:br>
              <a:rPr lang="en-US" sz="1200"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Flood Alert – 1-minute siren: potential flooding</a:t>
            </a:r>
            <a:br>
              <a:rPr lang="en-US" sz="1200"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Prepare to Evacuate – 1-minute siren, 30-second pause, 1-minute siren: lower town areas may see flooding</a:t>
            </a:r>
            <a:br>
              <a:rPr lang="en-US" sz="1200"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Evacuate Immediately – 1-minute siren, 30-second pause, 1-minute siren, repeat: leave residence, expect 3–5 days until reentry</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Skagit County Talking Point Prompts (County-led section)</a:t>
            </a:r>
            <a:br>
              <a:rPr lang="en-US" sz="1200"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Town’s flood contact flowchart: Town Clerk &gt; County DEM</a:t>
            </a:r>
          </a:p>
          <a:p>
            <a:endParaRPr lang="en-US" sz="1200"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Town of Hamilton no longer has their own Fire Department. People opting to stay in place during a flood would contact the Clerk. Then the Clerk would notify Skagit County District 8 Fire Protection to alert them.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Town is also working to add a Flood Awareness link to its website. Printed copies of flood education materials will be available during training.</a:t>
            </a:r>
          </a:p>
          <a:p>
            <a:endParaRPr lang="en-US" dirty="0"/>
          </a:p>
        </p:txBody>
      </p:sp>
      <p:sp>
        <p:nvSpPr>
          <p:cNvPr id="4" name="Slide Number Placeholder 3"/>
          <p:cNvSpPr>
            <a:spLocks noGrp="1"/>
          </p:cNvSpPr>
          <p:nvPr>
            <p:ph type="sldNum" sz="quarter" idx="5"/>
          </p:nvPr>
        </p:nvSpPr>
        <p:spPr/>
        <p:txBody>
          <a:bodyPr/>
          <a:lstStyle/>
          <a:p>
            <a:fld id="{492B62C5-BA43-5B42-B6D9-BDE55E55682A}" type="slidenum">
              <a:rPr lang="en-US" smtClean="0"/>
              <a:t>21</a:t>
            </a:fld>
            <a:endParaRPr lang="en-US"/>
          </a:p>
        </p:txBody>
      </p:sp>
    </p:spTree>
    <p:extLst>
      <p:ext uri="{BB962C8B-B14F-4D97-AF65-F5344CB8AC3E}">
        <p14:creationId xmlns:p14="http://schemas.microsoft.com/office/powerpoint/2010/main" val="8515116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u="sng" kern="1200" dirty="0">
                <a:solidFill>
                  <a:schemeClr val="tx1"/>
                </a:solidFill>
                <a:effectLst/>
                <a:latin typeface="+mn-lt"/>
                <a:ea typeface="+mn-ea"/>
                <a:cs typeface="+mn-cs"/>
                <a:hlinkClick r:id="rId3"/>
              </a:rPr>
              <a:t>https://www.skagitcounty.net/flood</a:t>
            </a:r>
            <a:endParaRPr lang="en-US" sz="1200" u="sng" kern="1200" dirty="0">
              <a:solidFill>
                <a:schemeClr val="tx1"/>
              </a:solidFill>
              <a:effectLst/>
              <a:latin typeface="+mn-lt"/>
              <a:ea typeface="+mn-ea"/>
              <a:cs typeface="+mn-cs"/>
            </a:endParaRP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https://</a:t>
            </a:r>
            <a:r>
              <a:rPr lang="en-US" sz="1200" kern="1200" dirty="0" err="1">
                <a:solidFill>
                  <a:schemeClr val="tx1"/>
                </a:solidFill>
                <a:effectLst/>
                <a:latin typeface="+mn-lt"/>
                <a:ea typeface="+mn-ea"/>
                <a:cs typeface="+mn-cs"/>
              </a:rPr>
              <a:t>www.skagitcounty.net</a:t>
            </a:r>
            <a:r>
              <a:rPr lang="en-US" sz="1200" kern="1200" dirty="0">
                <a:solidFill>
                  <a:schemeClr val="tx1"/>
                </a:solidFill>
                <a:effectLst/>
                <a:latin typeface="+mn-lt"/>
                <a:ea typeface="+mn-ea"/>
                <a:cs typeface="+mn-cs"/>
              </a:rPr>
              <a:t>/Departments/</a:t>
            </a:r>
            <a:r>
              <a:rPr lang="en-US" sz="1200" kern="1200" dirty="0" err="1">
                <a:solidFill>
                  <a:schemeClr val="tx1"/>
                </a:solidFill>
                <a:effectLst/>
                <a:latin typeface="+mn-lt"/>
                <a:ea typeface="+mn-ea"/>
                <a:cs typeface="+mn-cs"/>
              </a:rPr>
              <a:t>EmergencyManagement</a:t>
            </a:r>
            <a:r>
              <a:rPr lang="en-US" sz="1200" kern="1200" dirty="0">
                <a:solidFill>
                  <a:schemeClr val="tx1"/>
                </a:solidFill>
                <a:effectLst/>
                <a:latin typeface="+mn-lt"/>
                <a:ea typeface="+mn-ea"/>
                <a:cs typeface="+mn-cs"/>
              </a:rPr>
              <a:t>/</a:t>
            </a:r>
          </a:p>
          <a:p>
            <a:pPr lvl="0"/>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Town is also working to add a Flood Awareness link to its website. Printed copies of flood education materials will be available during training.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Assistance available for mobility-limited households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Community Sandbag Distribution and Drop Points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Ensure you have an Emergency contact list readily available; here are a few contacts you should include on that list:</a:t>
            </a:r>
          </a:p>
          <a:p>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Town Hall: 360-826-3027</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Hamilton Emergency Operations Center (EOC): (360) 826-3983</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Skagit County Emergency Management: (360) 428-3250</a:t>
            </a:r>
            <a:br>
              <a:rPr lang="en-US" sz="1200"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River Level Hotline: (360) 419-3245</a:t>
            </a:r>
          </a:p>
          <a:p>
            <a:endParaRPr lang="en-US" sz="1200" kern="1200" dirty="0">
              <a:solidFill>
                <a:schemeClr val="tx1"/>
              </a:solidFill>
              <a:effectLst/>
              <a:latin typeface="+mn-lt"/>
              <a:ea typeface="+mn-ea"/>
              <a:cs typeface="+mn-cs"/>
            </a:endParaRPr>
          </a:p>
          <a:p>
            <a:r>
              <a:rPr lang="en-US" dirty="0"/>
              <a:t>Our next portion focuses on the Voluntary Buyout Program</a:t>
            </a:r>
          </a:p>
        </p:txBody>
      </p:sp>
      <p:sp>
        <p:nvSpPr>
          <p:cNvPr id="4" name="Slide Number Placeholder 3"/>
          <p:cNvSpPr>
            <a:spLocks noGrp="1"/>
          </p:cNvSpPr>
          <p:nvPr>
            <p:ph type="sldNum" sz="quarter" idx="5"/>
          </p:nvPr>
        </p:nvSpPr>
        <p:spPr/>
        <p:txBody>
          <a:bodyPr/>
          <a:lstStyle/>
          <a:p>
            <a:fld id="{492B62C5-BA43-5B42-B6D9-BDE55E55682A}" type="slidenum">
              <a:rPr lang="en-US" smtClean="0"/>
              <a:t>22</a:t>
            </a:fld>
            <a:endParaRPr lang="en-US"/>
          </a:p>
        </p:txBody>
      </p:sp>
    </p:spTree>
    <p:extLst>
      <p:ext uri="{BB962C8B-B14F-4D97-AF65-F5344CB8AC3E}">
        <p14:creationId xmlns:p14="http://schemas.microsoft.com/office/powerpoint/2010/main" val="261655706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Federally supported option for property owners in high-risk flood areas to sell land back for removal from development.</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Parcels bought </a:t>
            </a:r>
            <a:r>
              <a:rPr lang="en-US" sz="1200" kern="1200">
                <a:solidFill>
                  <a:schemeClr val="tx1"/>
                </a:solidFill>
                <a:effectLst/>
                <a:latin typeface="+mn-lt"/>
                <a:ea typeface="+mn-ea"/>
                <a:cs typeface="+mn-cs"/>
              </a:rPr>
              <a:t>out throug WA </a:t>
            </a:r>
            <a:r>
              <a:rPr lang="en-US" sz="1200" kern="1200" dirty="0">
                <a:solidFill>
                  <a:schemeClr val="tx1"/>
                </a:solidFill>
                <a:effectLst/>
                <a:latin typeface="+mn-lt"/>
                <a:ea typeface="+mn-ea"/>
                <a:cs typeface="+mn-cs"/>
              </a:rPr>
              <a:t>State funds are permanently deed-restricted and cannot be redeveloped.</a:t>
            </a:r>
            <a:br>
              <a:rPr lang="en-US" sz="1200"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Participation is 100% voluntary and does not affect eligibility for other disaster aid.</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Some Hamilton properties have been previously identified as repetitive loss sites. If you're unsure about your eligibility, speak with Julie Currier </a:t>
            </a:r>
            <a:r>
              <a:rPr lang="en-US" sz="1200" kern="1200">
                <a:solidFill>
                  <a:schemeClr val="tx1"/>
                </a:solidFill>
                <a:effectLst/>
                <a:latin typeface="+mn-lt"/>
                <a:ea typeface="+mn-ea"/>
                <a:cs typeface="+mn-cs"/>
              </a:rPr>
              <a:t>Forterra at Info@forterra.org or </a:t>
            </a:r>
            <a:r>
              <a:rPr lang="en-US" sz="1200" kern="1200" dirty="0">
                <a:solidFill>
                  <a:schemeClr val="tx1"/>
                </a:solidFill>
                <a:effectLst/>
                <a:latin typeface="+mn-lt"/>
                <a:ea typeface="+mn-ea"/>
                <a:cs typeface="+mn-cs"/>
              </a:rPr>
              <a:t>Town Hall to schedule a review.</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Washington success story examples of successful buyout projects will be provided at the training.</a:t>
            </a:r>
          </a:p>
          <a:p>
            <a:endParaRPr lang="en-US" dirty="0"/>
          </a:p>
        </p:txBody>
      </p:sp>
      <p:sp>
        <p:nvSpPr>
          <p:cNvPr id="4" name="Slide Number Placeholder 3"/>
          <p:cNvSpPr>
            <a:spLocks noGrp="1"/>
          </p:cNvSpPr>
          <p:nvPr>
            <p:ph type="sldNum" sz="quarter" idx="5"/>
          </p:nvPr>
        </p:nvSpPr>
        <p:spPr/>
        <p:txBody>
          <a:bodyPr/>
          <a:lstStyle/>
          <a:p>
            <a:fld id="{492B62C5-BA43-5B42-B6D9-BDE55E55682A}" type="slidenum">
              <a:rPr lang="en-US" smtClean="0"/>
              <a:t>23</a:t>
            </a:fld>
            <a:endParaRPr lang="en-US"/>
          </a:p>
        </p:txBody>
      </p:sp>
    </p:spTree>
    <p:extLst>
      <p:ext uri="{BB962C8B-B14F-4D97-AF65-F5344CB8AC3E}">
        <p14:creationId xmlns:p14="http://schemas.microsoft.com/office/powerpoint/2010/main" val="94664239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Converted to open space or natural area</a:t>
            </a:r>
          </a:p>
          <a:p>
            <a:pPr lvl="0"/>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No future development permitted</a:t>
            </a:r>
            <a:r>
              <a:rPr lang="en-US" dirty="0">
                <a:effectLst/>
              </a:rPr>
              <a:t> </a:t>
            </a:r>
          </a:p>
          <a:p>
            <a:endParaRPr lang="en-US" dirty="0">
              <a:effectLst/>
            </a:endParaRPr>
          </a:p>
          <a:p>
            <a:r>
              <a:rPr lang="en-US" sz="1200" kern="1200" dirty="0">
                <a:solidFill>
                  <a:schemeClr val="tx1"/>
                </a:solidFill>
                <a:effectLst/>
                <a:latin typeface="+mn-lt"/>
                <a:ea typeface="+mn-ea"/>
                <a:cs typeface="+mn-cs"/>
              </a:rPr>
              <a:t>Land is often restored to native vegetation or used as passive open space, such as floodplain parks or buffer zones.</a:t>
            </a:r>
            <a:br>
              <a:rPr lang="en-US" sz="1200" kern="1200">
                <a:solidFill>
                  <a:schemeClr val="tx1"/>
                </a:solidFill>
                <a:effectLst/>
                <a:latin typeface="+mn-lt"/>
                <a:ea typeface="+mn-ea"/>
                <a:cs typeface="+mn-cs"/>
              </a:rPr>
            </a:br>
            <a:endParaRPr lang="en-US" sz="1200" kern="1200">
              <a:solidFill>
                <a:schemeClr val="tx1"/>
              </a:solidFill>
              <a:effectLst/>
              <a:latin typeface="+mn-lt"/>
              <a:ea typeface="+mn-ea"/>
              <a:cs typeface="+mn-cs"/>
            </a:endParaRPr>
          </a:p>
          <a:p>
            <a:r>
              <a:rPr lang="en-US"/>
              <a:t>The WA Ecology StoryMap is a visual tool that shows real-life examples of how buyout land is restored. It highlights flood-prone neighborhoods before buyouts and then the same areas transformed into open fields, wetlands, and parks.</a:t>
            </a:r>
          </a:p>
          <a:p>
            <a:endParaRPr lang="en-US"/>
          </a:p>
          <a:p>
            <a:r>
              <a:rPr lang="en-US"/>
              <a:t>It helps property owners see the long-term benefits not just reduced flood risk, but also more natural floodplains, improved habitat, and added community spaces.</a:t>
            </a:r>
          </a:p>
          <a:p>
            <a:endParaRPr lang="en-US"/>
          </a:p>
          <a:p>
            <a:r>
              <a:rPr lang="en-US"/>
              <a:t>The StoryMap emphasizes that these lands are never redeveloped; instead, they become permanent open space that protects both people and the environment.</a:t>
            </a: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492B62C5-BA43-5B42-B6D9-BDE55E55682A}" type="slidenum">
              <a:rPr lang="en-US" smtClean="0"/>
              <a:t>24</a:t>
            </a:fld>
            <a:endParaRPr lang="en-US"/>
          </a:p>
        </p:txBody>
      </p:sp>
    </p:spTree>
    <p:extLst>
      <p:ext uri="{BB962C8B-B14F-4D97-AF65-F5344CB8AC3E}">
        <p14:creationId xmlns:p14="http://schemas.microsoft.com/office/powerpoint/2010/main" val="246009223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Contact Town Hall: 360-826-3027 or Skagit County </a:t>
            </a:r>
            <a:r>
              <a:rPr lang="en-US" sz="1200" kern="1200">
                <a:solidFill>
                  <a:schemeClr val="tx1"/>
                </a:solidFill>
                <a:effectLst/>
                <a:latin typeface="+mn-lt"/>
                <a:ea typeface="+mn-ea"/>
                <a:cs typeface="+mn-cs"/>
              </a:rPr>
              <a:t>Floodplain Manager</a:t>
            </a:r>
          </a:p>
          <a:p>
            <a:pPr lvl="0"/>
            <a:endParaRPr lang="en-US" sz="1200" kern="1200">
              <a:solidFill>
                <a:schemeClr val="tx1"/>
              </a:solidFill>
              <a:effectLst/>
              <a:latin typeface="+mn-lt"/>
              <a:ea typeface="+mn-ea"/>
              <a:cs typeface="+mn-cs"/>
            </a:endParaRPr>
          </a:p>
          <a:p>
            <a:r>
              <a:rPr lang="en-US" b="0" i="0" u="none" strike="noStrike">
                <a:solidFill>
                  <a:srgbClr val="000000"/>
                </a:solidFill>
                <a:effectLst/>
              </a:rPr>
              <a:t>If you have questions about floodplain rules, permits, or building requirements in Hamilton, your point of contact is the Skagit County Floodplain Manager—Tim DeVries, who also serves as the County’s Building Official. He’s responsible for handling compliance with Skagit County’s flood damage prevention code (SCC 14.34) and works closely with FEMA standards.</a:t>
            </a:r>
            <a:endParaRPr lang="en-US" sz="1200" kern="1200" dirty="0">
              <a:solidFill>
                <a:schemeClr val="tx1"/>
              </a:solidFill>
              <a:effectLst/>
              <a:latin typeface="+mn-lt"/>
              <a:ea typeface="+mn-ea"/>
              <a:cs typeface="+mn-cs"/>
            </a:endParaRP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Review case studies from Washington State</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Documentation: Application, appraisal, site visit, closing</a:t>
            </a:r>
          </a:p>
          <a:p>
            <a:endParaRPr lang="en-US" dirty="0"/>
          </a:p>
          <a:p>
            <a:r>
              <a:rPr lang="en-US" dirty="0"/>
              <a:t>This leads us into a Q &amp; A and then a Community </a:t>
            </a:r>
            <a:r>
              <a:rPr lang="en-US"/>
              <a:t>Scenario </a:t>
            </a:r>
          </a:p>
          <a:p>
            <a:endParaRPr lang="en-US"/>
          </a:p>
          <a:p>
            <a:r>
              <a:rPr lang="en-US" b="1" i="0" u="none" strike="noStrike">
                <a:solidFill>
                  <a:srgbClr val="000000"/>
                </a:solidFill>
                <a:effectLst/>
              </a:rPr>
              <a:t>Contact Info:</a:t>
            </a:r>
            <a:br>
              <a:rPr lang="en-US" b="0" i="0" u="none" strike="noStrike">
                <a:solidFill>
                  <a:srgbClr val="000000"/>
                </a:solidFill>
                <a:effectLst/>
              </a:rPr>
            </a:br>
            <a:r>
              <a:rPr lang="en-US" b="0" i="0" u="none" strike="noStrike">
                <a:solidFill>
                  <a:srgbClr val="000000"/>
                </a:solidFill>
                <a:effectLst/>
              </a:rPr>
              <a:t>• </a:t>
            </a:r>
            <a:r>
              <a:rPr lang="en-US" b="1" i="0" u="none" strike="noStrike">
                <a:solidFill>
                  <a:srgbClr val="000000"/>
                </a:solidFill>
                <a:effectLst/>
              </a:rPr>
              <a:t>Name:</a:t>
            </a:r>
            <a:r>
              <a:rPr lang="en-US" b="0" i="0" u="none" strike="noStrike">
                <a:solidFill>
                  <a:srgbClr val="000000"/>
                </a:solidFill>
                <a:effectLst/>
              </a:rPr>
              <a:t> Tim DeVries, Building Official &amp; Floodplain Manager, Skagit County</a:t>
            </a:r>
            <a:br>
              <a:rPr lang="en-US" b="0" i="0" u="none" strike="noStrike">
                <a:solidFill>
                  <a:srgbClr val="000000"/>
                </a:solidFill>
                <a:effectLst/>
              </a:rPr>
            </a:br>
            <a:r>
              <a:rPr lang="en-US" b="0" i="0" u="none" strike="noStrike">
                <a:solidFill>
                  <a:srgbClr val="000000"/>
                </a:solidFill>
                <a:effectLst/>
              </a:rPr>
              <a:t>• </a:t>
            </a:r>
            <a:r>
              <a:rPr lang="en-US" b="1" i="0" u="none" strike="noStrike">
                <a:solidFill>
                  <a:srgbClr val="000000"/>
                </a:solidFill>
                <a:effectLst/>
              </a:rPr>
              <a:t>Office:</a:t>
            </a:r>
            <a:r>
              <a:rPr lang="en-US" b="0" i="0" u="none" strike="noStrike">
                <a:solidFill>
                  <a:srgbClr val="000000"/>
                </a:solidFill>
                <a:effectLst/>
              </a:rPr>
              <a:t> Skagit County Planning &amp; Development Services</a:t>
            </a:r>
            <a:br>
              <a:rPr lang="en-US" b="0" i="0" u="none" strike="noStrike">
                <a:solidFill>
                  <a:srgbClr val="000000"/>
                </a:solidFill>
                <a:effectLst/>
              </a:rPr>
            </a:br>
            <a:r>
              <a:rPr lang="en-US" b="0" i="0" u="none" strike="noStrike">
                <a:solidFill>
                  <a:srgbClr val="000000"/>
                </a:solidFill>
                <a:effectLst/>
              </a:rPr>
              <a:t>• </a:t>
            </a:r>
            <a:r>
              <a:rPr lang="en-US" b="1" i="0" u="none" strike="noStrike">
                <a:solidFill>
                  <a:srgbClr val="000000"/>
                </a:solidFill>
                <a:effectLst/>
              </a:rPr>
              <a:t>Phone:</a:t>
            </a:r>
            <a:r>
              <a:rPr lang="en-US" b="0" i="0" u="none" strike="noStrike">
                <a:solidFill>
                  <a:srgbClr val="000000"/>
                </a:solidFill>
                <a:effectLst/>
              </a:rPr>
              <a:t> (360) 416‑1300 (County Building Department main line)</a:t>
            </a:r>
            <a:br>
              <a:rPr lang="en-US" b="0" i="0" u="none" strike="noStrike">
                <a:solidFill>
                  <a:srgbClr val="000000"/>
                </a:solidFill>
                <a:effectLst/>
              </a:rPr>
            </a:br>
            <a:r>
              <a:rPr lang="en-US" b="0" i="0" u="none" strike="noStrike">
                <a:solidFill>
                  <a:srgbClr val="000000"/>
                </a:solidFill>
                <a:effectLst/>
              </a:rPr>
              <a:t>• </a:t>
            </a:r>
            <a:r>
              <a:rPr lang="en-US" b="1" i="0" u="none" strike="noStrike">
                <a:solidFill>
                  <a:srgbClr val="000000"/>
                </a:solidFill>
                <a:effectLst/>
              </a:rPr>
              <a:t>Email:</a:t>
            </a:r>
            <a:r>
              <a:rPr lang="en-US" b="0" i="0" u="none" strike="noStrike">
                <a:solidFill>
                  <a:srgbClr val="000000"/>
                </a:solidFill>
                <a:effectLst/>
              </a:rPr>
              <a:t> You can reach the department generally via </a:t>
            </a:r>
            <a:r>
              <a:rPr lang="en-US" b="1" i="0" u="none" strike="noStrike">
                <a:solidFill>
                  <a:srgbClr val="000000"/>
                </a:solidFill>
                <a:effectLst/>
                <a:hlinkClick r:id="rId3"/>
              </a:rPr>
              <a:t>planning@co.skagit.wa.us</a:t>
            </a:r>
            <a:r>
              <a:rPr lang="en-US" b="0" i="0" u="none" strike="noStrike">
                <a:solidFill>
                  <a:srgbClr val="000000"/>
                </a:solidFill>
                <a:effectLst/>
              </a:rPr>
              <a:t> or find direct staff contact on their official site.</a:t>
            </a:r>
            <a:endParaRPr lang="en-US" dirty="0"/>
          </a:p>
        </p:txBody>
      </p:sp>
      <p:sp>
        <p:nvSpPr>
          <p:cNvPr id="4" name="Slide Number Placeholder 3"/>
          <p:cNvSpPr>
            <a:spLocks noGrp="1"/>
          </p:cNvSpPr>
          <p:nvPr>
            <p:ph type="sldNum" sz="quarter" idx="5"/>
          </p:nvPr>
        </p:nvSpPr>
        <p:spPr/>
        <p:txBody>
          <a:bodyPr/>
          <a:lstStyle/>
          <a:p>
            <a:fld id="{492B62C5-BA43-5B42-B6D9-BDE55E55682A}" type="slidenum">
              <a:rPr lang="en-US" smtClean="0"/>
              <a:t>25</a:t>
            </a:fld>
            <a:endParaRPr lang="en-US"/>
          </a:p>
        </p:txBody>
      </p:sp>
    </p:spTree>
    <p:extLst>
      <p:ext uri="{BB962C8B-B14F-4D97-AF65-F5344CB8AC3E}">
        <p14:creationId xmlns:p14="http://schemas.microsoft.com/office/powerpoint/2010/main" val="249343079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2B62C5-BA43-5B42-B6D9-BDE55E55682A}" type="slidenum">
              <a:rPr lang="en-US" smtClean="0"/>
              <a:t>26</a:t>
            </a:fld>
            <a:endParaRPr lang="en-US"/>
          </a:p>
        </p:txBody>
      </p:sp>
    </p:spTree>
    <p:extLst>
      <p:ext uri="{BB962C8B-B14F-4D97-AF65-F5344CB8AC3E}">
        <p14:creationId xmlns:p14="http://schemas.microsoft.com/office/powerpoint/2010/main" val="136221012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You hear the 2-minute siren alert. Skagit is projected to rise past 33.27’.</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You have a pet, a relative with mobility issues, and a recreational trailer.</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What do you do</a:t>
            </a:r>
            <a:r>
              <a:rPr lang="en-US" sz="1200" kern="120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Where do you go</a:t>
            </a:r>
            <a:r>
              <a:rPr lang="en-US" sz="1200" kern="120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What do you take?</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Introduce map and evacuation routes: Pettit Street, Maple St, Medford Road as high-ground options.</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Small group activity: Identify gaps in your home’s plan. Present out key takeaways.</a:t>
            </a:r>
          </a:p>
          <a:p>
            <a:pPr lvl="0"/>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492B62C5-BA43-5B42-B6D9-BDE55E55682A}" type="slidenum">
              <a:rPr lang="en-US" smtClean="0"/>
              <a:t>27</a:t>
            </a:fld>
            <a:endParaRPr lang="en-US"/>
          </a:p>
        </p:txBody>
      </p:sp>
    </p:spTree>
    <p:extLst>
      <p:ext uri="{BB962C8B-B14F-4D97-AF65-F5344CB8AC3E}">
        <p14:creationId xmlns:p14="http://schemas.microsoft.com/office/powerpoint/2010/main" val="291109108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Participants are encouraged to fill out a flood preparedness planning worksheet.</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This worksheet will help you:</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Identify important contacts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List items to take during evacuation</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Note shelter-in-place vs. evacuate decisions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Plan for pets, medications, and power outages</a:t>
            </a:r>
            <a:br>
              <a:rPr lang="en-US" sz="1200"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Worksheets are available at the handout table or via QR code.</a:t>
            </a:r>
          </a:p>
          <a:p>
            <a:endParaRPr lang="en-US" dirty="0"/>
          </a:p>
        </p:txBody>
      </p:sp>
      <p:sp>
        <p:nvSpPr>
          <p:cNvPr id="4" name="Slide Number Placeholder 3"/>
          <p:cNvSpPr>
            <a:spLocks noGrp="1"/>
          </p:cNvSpPr>
          <p:nvPr>
            <p:ph type="sldNum" sz="quarter" idx="5"/>
          </p:nvPr>
        </p:nvSpPr>
        <p:spPr/>
        <p:txBody>
          <a:bodyPr/>
          <a:lstStyle/>
          <a:p>
            <a:fld id="{492B62C5-BA43-5B42-B6D9-BDE55E55682A}" type="slidenum">
              <a:rPr lang="en-US" smtClean="0"/>
              <a:t>28</a:t>
            </a:fld>
            <a:endParaRPr lang="en-US"/>
          </a:p>
        </p:txBody>
      </p:sp>
    </p:spTree>
    <p:extLst>
      <p:ext uri="{BB962C8B-B14F-4D97-AF65-F5344CB8AC3E}">
        <p14:creationId xmlns:p14="http://schemas.microsoft.com/office/powerpoint/2010/main" val="375616312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contacts for each entity need to be added</a:t>
            </a:r>
          </a:p>
        </p:txBody>
      </p:sp>
      <p:sp>
        <p:nvSpPr>
          <p:cNvPr id="4" name="Slide Number Placeholder 3"/>
          <p:cNvSpPr>
            <a:spLocks noGrp="1"/>
          </p:cNvSpPr>
          <p:nvPr>
            <p:ph type="sldNum" sz="quarter" idx="5"/>
          </p:nvPr>
        </p:nvSpPr>
        <p:spPr/>
        <p:txBody>
          <a:bodyPr/>
          <a:lstStyle/>
          <a:p>
            <a:fld id="{492B62C5-BA43-5B42-B6D9-BDE55E55682A}" type="slidenum">
              <a:rPr lang="en-US" smtClean="0"/>
              <a:t>30</a:t>
            </a:fld>
            <a:endParaRPr lang="en-US"/>
          </a:p>
        </p:txBody>
      </p:sp>
    </p:spTree>
    <p:extLst>
      <p:ext uri="{BB962C8B-B14F-4D97-AF65-F5344CB8AC3E}">
        <p14:creationId xmlns:p14="http://schemas.microsoft.com/office/powerpoint/2010/main" val="31681502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600"/>
              </a:spcBef>
              <a:spcAft>
                <a:spcPts val="600"/>
              </a:spcAft>
            </a:pPr>
            <a:r>
              <a:rPr lang="en-US" sz="1200" b="1" kern="1200" dirty="0">
                <a:solidFill>
                  <a:schemeClr val="tx1"/>
                </a:solidFill>
                <a:effectLst/>
                <a:latin typeface="+mn-lt"/>
                <a:ea typeface="+mn-ea"/>
                <a:cs typeface="+mn-cs"/>
              </a:rPr>
              <a:t>Main Talking Points:</a:t>
            </a:r>
          </a:p>
          <a:p>
            <a:pPr>
              <a:spcBef>
                <a:spcPts val="600"/>
              </a:spcBef>
              <a:spcAft>
                <a:spcPts val="600"/>
              </a:spcAft>
            </a:pPr>
            <a:endParaRPr lang="en-US" sz="1200" kern="1200" dirty="0">
              <a:solidFill>
                <a:schemeClr val="tx1"/>
              </a:solidFill>
              <a:effectLst/>
              <a:latin typeface="+mn-lt"/>
              <a:ea typeface="+mn-ea"/>
              <a:cs typeface="+mn-cs"/>
            </a:endParaRPr>
          </a:p>
          <a:p>
            <a:pPr>
              <a:spcBef>
                <a:spcPts val="600"/>
              </a:spcBef>
              <a:spcAft>
                <a:spcPts val="600"/>
              </a:spcAft>
            </a:pPr>
            <a:r>
              <a:rPr lang="en-US" sz="1200" kern="1200" dirty="0">
                <a:solidFill>
                  <a:schemeClr val="tx1"/>
                </a:solidFill>
                <a:effectLst/>
                <a:latin typeface="+mn-lt"/>
                <a:ea typeface="+mn-ea"/>
                <a:cs typeface="+mn-cs"/>
              </a:rPr>
              <a:t>This training is for homeowners, renters, seniors, new residents, individuals with access and functional needs, and those supporting others during disasters.</a:t>
            </a:r>
          </a:p>
          <a:p>
            <a:pPr>
              <a:spcBef>
                <a:spcPts val="600"/>
              </a:spcBef>
              <a:spcAft>
                <a:spcPts val="600"/>
              </a:spcAft>
            </a:pPr>
            <a:endParaRPr lang="en-US" sz="1200" kern="1200" dirty="0">
              <a:solidFill>
                <a:schemeClr val="tx1"/>
              </a:solidFill>
              <a:effectLst/>
              <a:latin typeface="+mn-lt"/>
              <a:ea typeface="+mn-ea"/>
              <a:cs typeface="+mn-cs"/>
            </a:endParaRPr>
          </a:p>
          <a:p>
            <a:pPr>
              <a:spcBef>
                <a:spcPts val="600"/>
              </a:spcBef>
              <a:spcAft>
                <a:spcPts val="600"/>
              </a:spcAft>
            </a:pPr>
            <a:r>
              <a:rPr lang="en-US" sz="1200" kern="1200" dirty="0">
                <a:solidFill>
                  <a:schemeClr val="tx1"/>
                </a:solidFill>
                <a:effectLst/>
                <a:latin typeface="+mn-lt"/>
                <a:ea typeface="+mn-ea"/>
                <a:cs typeface="+mn-cs"/>
              </a:rPr>
              <a:t>This training aligns with WA Department of Ecology’s Floodplain Management goals and is funded through a collaborative effort with Forterra NW.</a:t>
            </a:r>
          </a:p>
          <a:p>
            <a:pPr>
              <a:spcBef>
                <a:spcPts val="600"/>
              </a:spcBef>
              <a:spcAft>
                <a:spcPts val="600"/>
              </a:spcAft>
            </a:pPr>
            <a:endParaRPr lang="en-US" sz="1200" kern="1200" dirty="0">
              <a:solidFill>
                <a:schemeClr val="tx1"/>
              </a:solidFill>
              <a:effectLst/>
              <a:latin typeface="+mn-lt"/>
              <a:ea typeface="+mn-ea"/>
              <a:cs typeface="+mn-cs"/>
            </a:endParaRPr>
          </a:p>
          <a:p>
            <a:pPr>
              <a:spcBef>
                <a:spcPts val="600"/>
              </a:spcBef>
              <a:spcAft>
                <a:spcPts val="600"/>
              </a:spcAft>
            </a:pPr>
            <a:r>
              <a:rPr lang="en-US" sz="1200" kern="1200" dirty="0">
                <a:solidFill>
                  <a:schemeClr val="tx1"/>
                </a:solidFill>
                <a:effectLst/>
                <a:latin typeface="+mn-lt"/>
                <a:ea typeface="+mn-ea"/>
                <a:cs typeface="+mn-cs"/>
              </a:rPr>
              <a:t>Our target audience includes homeowners, renters, seniors, new residents, individuals with access and functional needs, and those supporting others during disasters.</a:t>
            </a:r>
          </a:p>
          <a:p>
            <a:pPr>
              <a:spcBef>
                <a:spcPts val="600"/>
              </a:spcBef>
              <a:spcAft>
                <a:spcPts val="600"/>
              </a:spcAft>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492B62C5-BA43-5B42-B6D9-BDE55E55682A}" type="slidenum">
              <a:rPr lang="en-US" smtClean="0"/>
              <a:t>3</a:t>
            </a:fld>
            <a:endParaRPr lang="en-US"/>
          </a:p>
        </p:txBody>
      </p:sp>
    </p:spTree>
    <p:extLst>
      <p:ext uri="{BB962C8B-B14F-4D97-AF65-F5344CB8AC3E}">
        <p14:creationId xmlns:p14="http://schemas.microsoft.com/office/powerpoint/2010/main" val="5363561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600"/>
              </a:spcBef>
              <a:spcAft>
                <a:spcPts val="600"/>
              </a:spcAft>
            </a:pPr>
            <a:r>
              <a:rPr lang="en-US" sz="1200" b="1" kern="1200" dirty="0">
                <a:solidFill>
                  <a:schemeClr val="tx1"/>
                </a:solidFill>
                <a:effectLst/>
                <a:latin typeface="+mn-lt"/>
                <a:ea typeface="+mn-ea"/>
                <a:cs typeface="+mn-cs"/>
              </a:rPr>
              <a:t>Talking Points:</a:t>
            </a:r>
          </a:p>
          <a:p>
            <a:pPr>
              <a:spcBef>
                <a:spcPts val="600"/>
              </a:spcBef>
              <a:spcAft>
                <a:spcPts val="600"/>
              </a:spcAft>
            </a:pPr>
            <a:endParaRPr lang="en-US" sz="1200" kern="1200" dirty="0">
              <a:solidFill>
                <a:schemeClr val="tx1"/>
              </a:solidFill>
              <a:effectLst/>
              <a:latin typeface="+mn-lt"/>
              <a:ea typeface="+mn-ea"/>
              <a:cs typeface="+mn-cs"/>
            </a:endParaRPr>
          </a:p>
          <a:p>
            <a:pPr lvl="0">
              <a:spcBef>
                <a:spcPts val="600"/>
              </a:spcBef>
              <a:spcAft>
                <a:spcPts val="600"/>
              </a:spcAft>
            </a:pPr>
            <a:r>
              <a:rPr lang="en-US" sz="1200" kern="1200" dirty="0">
                <a:solidFill>
                  <a:schemeClr val="tx1"/>
                </a:solidFill>
                <a:effectLst/>
                <a:latin typeface="+mn-lt"/>
                <a:ea typeface="+mn-ea"/>
                <a:cs typeface="+mn-cs"/>
              </a:rPr>
              <a:t>This session supports Hamilton's broader emergency planning and community resilience goals.</a:t>
            </a:r>
          </a:p>
          <a:p>
            <a:pPr lvl="0">
              <a:spcBef>
                <a:spcPts val="600"/>
              </a:spcBef>
              <a:spcAft>
                <a:spcPts val="600"/>
              </a:spcAft>
            </a:pPr>
            <a:endParaRPr lang="en-US" sz="1200" kern="1200" dirty="0">
              <a:solidFill>
                <a:schemeClr val="tx1"/>
              </a:solidFill>
              <a:effectLst/>
              <a:latin typeface="+mn-lt"/>
              <a:ea typeface="+mn-ea"/>
              <a:cs typeface="+mn-cs"/>
            </a:endParaRPr>
          </a:p>
          <a:p>
            <a:pPr lvl="0">
              <a:spcBef>
                <a:spcPts val="600"/>
              </a:spcBef>
              <a:spcAft>
                <a:spcPts val="600"/>
              </a:spcAft>
            </a:pPr>
            <a:r>
              <a:rPr lang="en-US" sz="1200" kern="1200" dirty="0">
                <a:solidFill>
                  <a:schemeClr val="tx1"/>
                </a:solidFill>
                <a:effectLst/>
                <a:latin typeface="+mn-lt"/>
                <a:ea typeface="+mn-ea"/>
                <a:cs typeface="+mn-cs"/>
              </a:rPr>
              <a:t>Flooding is the #1 declared disaster in the U.S. according to FEMA.</a:t>
            </a:r>
          </a:p>
          <a:p>
            <a:pPr lvl="0">
              <a:spcBef>
                <a:spcPts val="600"/>
              </a:spcBef>
              <a:spcAft>
                <a:spcPts val="600"/>
              </a:spcAft>
            </a:pPr>
            <a:endParaRPr lang="en-US" sz="1200" kern="1200" dirty="0">
              <a:solidFill>
                <a:schemeClr val="tx1"/>
              </a:solidFill>
              <a:effectLst/>
              <a:latin typeface="+mn-lt"/>
              <a:ea typeface="+mn-ea"/>
              <a:cs typeface="+mn-cs"/>
            </a:endParaRPr>
          </a:p>
          <a:p>
            <a:pPr lvl="0">
              <a:spcBef>
                <a:spcPts val="600"/>
              </a:spcBef>
              <a:spcAft>
                <a:spcPts val="600"/>
              </a:spcAft>
            </a:pPr>
            <a:r>
              <a:rPr lang="en-US" sz="1200" kern="1200" dirty="0">
                <a:solidFill>
                  <a:schemeClr val="tx1"/>
                </a:solidFill>
                <a:effectLst/>
                <a:latin typeface="+mn-lt"/>
                <a:ea typeface="+mn-ea"/>
                <a:cs typeface="+mn-cs"/>
              </a:rPr>
              <a:t>Skagit County experiences regular flooding and Hamilton is uniquely vulnerable due to its levee limitations.</a:t>
            </a:r>
          </a:p>
          <a:p>
            <a:pPr lvl="0">
              <a:spcBef>
                <a:spcPts val="600"/>
              </a:spcBef>
              <a:spcAft>
                <a:spcPts val="600"/>
              </a:spcAft>
            </a:pPr>
            <a:endParaRPr lang="en-US" sz="1200" kern="1200" dirty="0">
              <a:solidFill>
                <a:schemeClr val="tx1"/>
              </a:solidFill>
              <a:effectLst/>
              <a:latin typeface="+mn-lt"/>
              <a:ea typeface="+mn-ea"/>
              <a:cs typeface="+mn-cs"/>
            </a:endParaRPr>
          </a:p>
          <a:p>
            <a:pPr lvl="0">
              <a:spcBef>
                <a:spcPts val="600"/>
              </a:spcBef>
              <a:spcAft>
                <a:spcPts val="600"/>
              </a:spcAft>
            </a:pPr>
            <a:r>
              <a:rPr lang="en-US" sz="1200" kern="1200" dirty="0">
                <a:solidFill>
                  <a:schemeClr val="tx1"/>
                </a:solidFill>
                <a:effectLst/>
                <a:latin typeface="+mn-lt"/>
                <a:ea typeface="+mn-ea"/>
                <a:cs typeface="+mn-cs"/>
              </a:rPr>
              <a:t>Your presence here today helps make our town stronger, safer, and better prepared.</a:t>
            </a:r>
          </a:p>
          <a:p>
            <a:endParaRPr lang="en-US" dirty="0"/>
          </a:p>
          <a:p>
            <a:r>
              <a:rPr lang="en-US" dirty="0"/>
              <a:t>With this we will be going into the Hamilton Flood History &amp; Risk</a:t>
            </a:r>
          </a:p>
        </p:txBody>
      </p:sp>
      <p:sp>
        <p:nvSpPr>
          <p:cNvPr id="4" name="Slide Number Placeholder 3"/>
          <p:cNvSpPr>
            <a:spLocks noGrp="1"/>
          </p:cNvSpPr>
          <p:nvPr>
            <p:ph type="sldNum" sz="quarter" idx="5"/>
          </p:nvPr>
        </p:nvSpPr>
        <p:spPr/>
        <p:txBody>
          <a:bodyPr/>
          <a:lstStyle/>
          <a:p>
            <a:fld id="{492B62C5-BA43-5B42-B6D9-BDE55E55682A}" type="slidenum">
              <a:rPr lang="en-US" smtClean="0"/>
              <a:t>4</a:t>
            </a:fld>
            <a:endParaRPr lang="en-US"/>
          </a:p>
        </p:txBody>
      </p:sp>
    </p:spTree>
    <p:extLst>
      <p:ext uri="{BB962C8B-B14F-4D97-AF65-F5344CB8AC3E}">
        <p14:creationId xmlns:p14="http://schemas.microsoft.com/office/powerpoint/2010/main" val="17228669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Talking Points:</a:t>
            </a:r>
          </a:p>
          <a:p>
            <a:endParaRPr lang="en-US" dirty="0"/>
          </a:p>
          <a:p>
            <a:r>
              <a:rPr lang="en-US" dirty="0"/>
              <a:t>Floodplains are </a:t>
            </a:r>
            <a:r>
              <a:rPr lang="en-US" b="0" dirty="0"/>
              <a:t>critical to the environment</a:t>
            </a:r>
            <a:r>
              <a:rPr lang="en-US" dirty="0"/>
              <a:t>—they absorb excess water, reduce flooding downstream, and provide rich habitats for wildlife.</a:t>
            </a:r>
          </a:p>
          <a:p>
            <a:endParaRPr lang="en-US" dirty="0"/>
          </a:p>
          <a:p>
            <a:r>
              <a:rPr lang="en-US" dirty="0"/>
              <a:t>However, they can pose </a:t>
            </a:r>
            <a:r>
              <a:rPr lang="en-US" b="0" dirty="0"/>
              <a:t>significant risks to people and property </a:t>
            </a:r>
            <a:r>
              <a:rPr lang="en-US" dirty="0"/>
              <a:t>if development occurs without flood planning.</a:t>
            </a:r>
          </a:p>
          <a:p>
            <a:endParaRPr lang="en-US" dirty="0"/>
          </a:p>
          <a:p>
            <a:r>
              <a:rPr lang="en-US" b="0" dirty="0"/>
              <a:t>SFHAs are areas identified by FEMA as having a 1% or higher chance of flooding each year.</a:t>
            </a:r>
          </a:p>
          <a:p>
            <a:endParaRPr lang="en-US" b="0" dirty="0"/>
          </a:p>
          <a:p>
            <a:r>
              <a:rPr lang="en-US" b="0" dirty="0"/>
              <a:t>This is often called the “100-year flood” zone, though flooding can (and does) occur more often.</a:t>
            </a:r>
          </a:p>
          <a:p>
            <a:endParaRPr lang="en-US" b="0" dirty="0"/>
          </a:p>
          <a:p>
            <a:r>
              <a:rPr lang="en-US" b="0" dirty="0"/>
              <a:t>SFHAs are the areas where flood insurance is mandatory for federally backed mortgages.</a:t>
            </a:r>
          </a:p>
          <a:p>
            <a:endParaRPr lang="en-US" b="0" dirty="0"/>
          </a:p>
          <a:p>
            <a:r>
              <a:rPr lang="en-US" b="0" dirty="0"/>
              <a:t>These zones are shown on FEMA Flood Insurance Rate Maps (FIRMs).</a:t>
            </a:r>
          </a:p>
          <a:p>
            <a:endParaRPr lang="en-US" b="0" dirty="0"/>
          </a:p>
          <a:p>
            <a:r>
              <a:rPr lang="en-US" b="0" dirty="0"/>
              <a:t>Flood Insurance Rate Maps (FIRMs) are the main tool FEMA uses to communicate flood risk.</a:t>
            </a:r>
          </a:p>
          <a:p>
            <a:endParaRPr lang="en-US" b="0" dirty="0"/>
          </a:p>
          <a:p>
            <a:r>
              <a:rPr lang="en-US" b="0" dirty="0"/>
              <a:t>They show flood zone boundaries, base flood elevations, and other data.</a:t>
            </a:r>
          </a:p>
          <a:p>
            <a:endParaRPr lang="en-US" b="0" dirty="0"/>
          </a:p>
          <a:p>
            <a:r>
              <a:rPr lang="en-US" b="0" dirty="0"/>
              <a:t>Maps are updated periodically to reflect changes in land use, weather patterns, and hydrology.</a:t>
            </a:r>
          </a:p>
          <a:p>
            <a:endParaRPr lang="en-US" b="0" dirty="0"/>
          </a:p>
          <a:p>
            <a:endParaRPr lang="en-US" dirty="0"/>
          </a:p>
        </p:txBody>
      </p:sp>
      <p:sp>
        <p:nvSpPr>
          <p:cNvPr id="4" name="Slide Number Placeholder 3"/>
          <p:cNvSpPr>
            <a:spLocks noGrp="1"/>
          </p:cNvSpPr>
          <p:nvPr>
            <p:ph type="sldNum" sz="quarter" idx="5"/>
          </p:nvPr>
        </p:nvSpPr>
        <p:spPr/>
        <p:txBody>
          <a:bodyPr/>
          <a:lstStyle/>
          <a:p>
            <a:fld id="{492B62C5-BA43-5B42-B6D9-BDE55E55682A}" type="slidenum">
              <a:rPr lang="en-US" smtClean="0"/>
              <a:t>5</a:t>
            </a:fld>
            <a:endParaRPr lang="en-US"/>
          </a:p>
        </p:txBody>
      </p:sp>
    </p:spTree>
    <p:extLst>
      <p:ext uri="{BB962C8B-B14F-4D97-AF65-F5344CB8AC3E}">
        <p14:creationId xmlns:p14="http://schemas.microsoft.com/office/powerpoint/2010/main" val="34485363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Talking Points: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Skagit is the third largest river on the west coast, after the Sacramento and Columbia. Hamilton has a long history of flooding, and the risk continues to grow with climate change.</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U.S. Army Corps of Engineers classifies the levee protecting Hamilton as non-accredited due to insufficient height and condition.</a:t>
            </a:r>
          </a:p>
          <a:p>
            <a:r>
              <a:rPr lang="en-US" sz="1200" kern="1200" dirty="0">
                <a:solidFill>
                  <a:schemeClr val="tx1"/>
                </a:solidFill>
                <a:effectLst/>
                <a:latin typeface="+mn-lt"/>
                <a:ea typeface="+mn-ea"/>
                <a:cs typeface="+mn-cs"/>
              </a:rPr>
              <a:t>Climate change has led to stronger atmospheric rivers and higher snowpack melt, increasing flood frequency and intensity.</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Skagit River Basin supports salmon and tribal fishing rights, making flood management a critical issue for environmental justice and biodiversity.</a:t>
            </a:r>
          </a:p>
          <a:p>
            <a:endParaRPr lang="en-US" dirty="0"/>
          </a:p>
        </p:txBody>
      </p:sp>
      <p:sp>
        <p:nvSpPr>
          <p:cNvPr id="4" name="Slide Number Placeholder 3"/>
          <p:cNvSpPr>
            <a:spLocks noGrp="1"/>
          </p:cNvSpPr>
          <p:nvPr>
            <p:ph type="sldNum" sz="quarter" idx="5"/>
          </p:nvPr>
        </p:nvSpPr>
        <p:spPr/>
        <p:txBody>
          <a:bodyPr/>
          <a:lstStyle/>
          <a:p>
            <a:fld id="{492B62C5-BA43-5B42-B6D9-BDE55E55682A}" type="slidenum">
              <a:rPr lang="en-US" smtClean="0"/>
              <a:t>6</a:t>
            </a:fld>
            <a:endParaRPr lang="en-US"/>
          </a:p>
        </p:txBody>
      </p:sp>
    </p:spTree>
    <p:extLst>
      <p:ext uri="{BB962C8B-B14F-4D97-AF65-F5344CB8AC3E}">
        <p14:creationId xmlns:p14="http://schemas.microsoft.com/office/powerpoint/2010/main" val="25467882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Climate change has led to stronger atmospheric rivers and higher snowpack melt, increasing flood frequency and intensity.</a:t>
            </a:r>
          </a:p>
          <a:p>
            <a:br>
              <a:rPr lang="en-US" sz="1200" kern="1200" dirty="0">
                <a:solidFill>
                  <a:schemeClr val="tx1"/>
                </a:solidFill>
                <a:effectLst/>
                <a:latin typeface="+mn-lt"/>
                <a:ea typeface="+mn-ea"/>
                <a:cs typeface="+mn-cs"/>
              </a:rPr>
            </a:br>
            <a:r>
              <a:rPr lang="en-US" dirty="0"/>
              <a:t>They can carry huge amounts of water vapor from the tropics to our region. </a:t>
            </a:r>
          </a:p>
          <a:p>
            <a:endParaRPr lang="en-US" dirty="0"/>
          </a:p>
          <a:p>
            <a:r>
              <a:rPr lang="en-US" dirty="0"/>
              <a:t>When they make landfall, they often release intense rain over several days.</a:t>
            </a:r>
          </a:p>
          <a:p>
            <a:endParaRPr lang="en-US" dirty="0"/>
          </a:p>
          <a:p>
            <a:r>
              <a:rPr lang="en-US" dirty="0"/>
              <a:t>These events can overwhelm drainage systems and rapidly raise river levels.</a:t>
            </a:r>
          </a:p>
          <a:p>
            <a:endParaRPr lang="en-US" dirty="0"/>
          </a:p>
          <a:p>
            <a:r>
              <a:rPr lang="en-US" sz="1200" b="0" i="0" u="none" strike="noStrike" kern="1200" dirty="0">
                <a:solidFill>
                  <a:schemeClr val="tx1"/>
                </a:solidFill>
                <a:effectLst/>
                <a:latin typeface="+mn-lt"/>
                <a:ea typeface="+mn-ea"/>
                <a:cs typeface="+mn-cs"/>
              </a:rPr>
              <a:t>Wildfires burn away vegetation that normally absorbs rainfall, rain runs off the burned slopes much more quickly as well and this can cause flash flooding and dangerous debris flows.</a:t>
            </a:r>
            <a:endParaRPr lang="en-US" dirty="0"/>
          </a:p>
          <a:p>
            <a:endParaRPr lang="en-US" sz="1200" kern="1200" dirty="0">
              <a:solidFill>
                <a:schemeClr val="tx1"/>
              </a:solidFill>
              <a:effectLst/>
              <a:latin typeface="+mn-lt"/>
              <a:ea typeface="+mn-ea"/>
              <a:cs typeface="+mn-cs"/>
            </a:endParaRPr>
          </a:p>
          <a:p>
            <a:r>
              <a:rPr lang="en-US" dirty="0"/>
              <a:t>Man-made structures like </a:t>
            </a:r>
            <a:r>
              <a:rPr lang="en-US" b="0" dirty="0"/>
              <a:t>dams, levees, and dikes </a:t>
            </a:r>
            <a:r>
              <a:rPr lang="en-US" dirty="0"/>
              <a:t>are built to hold back water.</a:t>
            </a:r>
          </a:p>
          <a:p>
            <a:endParaRPr lang="en-US" dirty="0"/>
          </a:p>
          <a:p>
            <a:r>
              <a:rPr lang="en-US" dirty="0"/>
              <a:t>If one fails—due to aging infrastructure, erosion, earthquakes, or overtopping—the sudden release of water can cause </a:t>
            </a:r>
            <a:r>
              <a:rPr lang="en-US" b="0" dirty="0"/>
              <a:t>catastrophic flooding downstream.</a:t>
            </a:r>
          </a:p>
          <a:p>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Earthquakes can damage levees, dams, and dikes. They also can cause landslides that block rivers and liquefying soils, compromising flood defenses.</a:t>
            </a:r>
          </a:p>
          <a:p>
            <a:endParaRPr lang="en-US" dirty="0"/>
          </a:p>
        </p:txBody>
      </p:sp>
      <p:sp>
        <p:nvSpPr>
          <p:cNvPr id="4" name="Slide Number Placeholder 3"/>
          <p:cNvSpPr>
            <a:spLocks noGrp="1"/>
          </p:cNvSpPr>
          <p:nvPr>
            <p:ph type="sldNum" sz="quarter" idx="5"/>
          </p:nvPr>
        </p:nvSpPr>
        <p:spPr/>
        <p:txBody>
          <a:bodyPr/>
          <a:lstStyle/>
          <a:p>
            <a:fld id="{492B62C5-BA43-5B42-B6D9-BDE55E55682A}" type="slidenum">
              <a:rPr lang="en-US" smtClean="0"/>
              <a:t>7</a:t>
            </a:fld>
            <a:endParaRPr lang="en-US"/>
          </a:p>
        </p:txBody>
      </p:sp>
    </p:spTree>
    <p:extLst>
      <p:ext uri="{BB962C8B-B14F-4D97-AF65-F5344CB8AC3E}">
        <p14:creationId xmlns:p14="http://schemas.microsoft.com/office/powerpoint/2010/main" val="41087168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These floods are directly caused by weather events like heavy rain, hurricanes, or snowmelt.</a:t>
            </a:r>
          </a:p>
          <a:p>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Weather-related floods are often predictable based on forecasts and historical patterns. </a:t>
            </a:r>
          </a:p>
          <a:p>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These happen when land conditions have been changed by human activity or disasters, increasing flood risk.</a:t>
            </a:r>
          </a:p>
          <a:p>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Altered conditions reduce natural absorption and increase runoff, making flooding worse than it would have been naturally.</a:t>
            </a:r>
          </a:p>
          <a:p>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Sudden, fast-moving floods that can occur within minutes or hours after intense rainfall.</a:t>
            </a:r>
          </a:p>
          <a:p>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Flash floods are extremely dangerous because they happen with little warning and move quickly.</a:t>
            </a:r>
          </a:p>
          <a:p>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Occur when multiple flood drivers combine to worsen flooding.</a:t>
            </a:r>
          </a:p>
          <a:p>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Some examples of this would be </a:t>
            </a:r>
            <a:r>
              <a:rPr lang="en-US" dirty="0"/>
              <a:t>Heavy rainfall + storm surge from a hurricane., High river flows + snowmelt at the same time,</a:t>
            </a:r>
          </a:p>
          <a:p>
            <a:r>
              <a:rPr lang="en-US" dirty="0"/>
              <a:t>Rain falling on saturated ground or frozen soil.</a:t>
            </a:r>
          </a:p>
          <a:p>
            <a:endParaRPr lang="en-US" dirty="0"/>
          </a:p>
          <a:p>
            <a:r>
              <a:rPr lang="en-US" sz="1200" b="0" i="0" u="none" strike="noStrike" kern="1200" dirty="0">
                <a:solidFill>
                  <a:schemeClr val="tx1"/>
                </a:solidFill>
                <a:effectLst/>
                <a:latin typeface="+mn-lt"/>
                <a:ea typeface="+mn-ea"/>
                <a:cs typeface="+mn-cs"/>
              </a:rPr>
              <a:t>Compound flooding increases the depth, speed, and spread of floodwaters.</a:t>
            </a:r>
            <a:endParaRPr lang="en-US" b="0" dirty="0"/>
          </a:p>
          <a:p>
            <a:endParaRPr lang="en-US" b="0" dirty="0"/>
          </a:p>
          <a:p>
            <a:endParaRPr lang="en-US" dirty="0"/>
          </a:p>
        </p:txBody>
      </p:sp>
      <p:sp>
        <p:nvSpPr>
          <p:cNvPr id="4" name="Slide Number Placeholder 3"/>
          <p:cNvSpPr>
            <a:spLocks noGrp="1"/>
          </p:cNvSpPr>
          <p:nvPr>
            <p:ph type="sldNum" sz="quarter" idx="5"/>
          </p:nvPr>
        </p:nvSpPr>
        <p:spPr/>
        <p:txBody>
          <a:bodyPr/>
          <a:lstStyle/>
          <a:p>
            <a:fld id="{492B62C5-BA43-5B42-B6D9-BDE55E55682A}" type="slidenum">
              <a:rPr lang="en-US" smtClean="0"/>
              <a:t>8</a:t>
            </a:fld>
            <a:endParaRPr lang="en-US"/>
          </a:p>
        </p:txBody>
      </p:sp>
    </p:spTree>
    <p:extLst>
      <p:ext uri="{BB962C8B-B14F-4D97-AF65-F5344CB8AC3E}">
        <p14:creationId xmlns:p14="http://schemas.microsoft.com/office/powerpoint/2010/main" val="36202800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800" b="0" i="0" u="none" strike="noStrike" dirty="0">
                <a:solidFill>
                  <a:srgbClr val="000000"/>
                </a:solidFill>
                <a:effectLst/>
                <a:latin typeface="Aptos" panose="020B0004020202020204" pitchFamily="34" charset="0"/>
              </a:rPr>
              <a:t>The Skagit River is primarily fed by rainfall and snowmelt from the Cascades. Atmospheric river events often called “Pineapple Express” storms bring days of intense rain in fall and winter. These systems have repeatedly caused the Skagit River to overtop its banks and inundate Hamilton.</a:t>
            </a:r>
          </a:p>
          <a:p>
            <a:pPr rtl="0"/>
            <a:endParaRPr lang="en-US" b="0" i="0" u="none" strike="noStrike" dirty="0">
              <a:solidFill>
                <a:srgbClr val="000000"/>
              </a:solidFill>
              <a:effectLst/>
              <a:latin typeface="Aptos" panose="020B0004020202020204" pitchFamily="34" charset="0"/>
            </a:endParaRPr>
          </a:p>
          <a:p>
            <a:pPr rtl="0"/>
            <a:r>
              <a:rPr lang="en-US" sz="1200" b="0" i="0" u="none" strike="noStrike" dirty="0">
                <a:solidFill>
                  <a:srgbClr val="000000"/>
                </a:solidFill>
                <a:effectLst/>
                <a:latin typeface="Aptos" panose="020B0004020202020204" pitchFamily="34" charset="0"/>
              </a:rPr>
              <a:t>Floodwaters can rise quickly, often cutting off access to and from town. Hamilton sits in a FEMA-designated Special Flood Hazard Area with at least a 1% chance of major flooding every year.</a:t>
            </a:r>
          </a:p>
          <a:p>
            <a:pPr rtl="0"/>
            <a:endParaRPr lang="en-US" b="0" i="0" u="none" strike="noStrike" dirty="0">
              <a:solidFill>
                <a:srgbClr val="000000"/>
              </a:solidFill>
              <a:effectLst/>
              <a:latin typeface="Aptos" panose="020B0004020202020204" pitchFamily="34" charset="0"/>
            </a:endParaRPr>
          </a:p>
          <a:p>
            <a:r>
              <a:rPr lang="en-US" sz="1800" b="0" i="0" u="none" strike="noStrike" dirty="0">
                <a:solidFill>
                  <a:srgbClr val="000000"/>
                </a:solidFill>
                <a:effectLst/>
                <a:latin typeface="Aptos" panose="020B0004020202020204" pitchFamily="34" charset="0"/>
              </a:rPr>
              <a:t>Hamilton has been included in multiple federal disaster declarations due to severe flood events, most notably in 1990, 2003, 2017 and 2021.</a:t>
            </a:r>
          </a:p>
          <a:p>
            <a:endParaRPr lang="en-US" sz="1800" b="0" i="0" u="none" strike="noStrike" dirty="0">
              <a:solidFill>
                <a:srgbClr val="000000"/>
              </a:solidFill>
              <a:effectLst/>
              <a:latin typeface="Aptos" panose="020B0004020202020204" pitchFamily="34" charset="0"/>
            </a:endParaRPr>
          </a:p>
          <a:p>
            <a:r>
              <a:rPr lang="en-US" sz="2800" b="0" i="0" u="none" strike="noStrike" dirty="0">
                <a:solidFill>
                  <a:srgbClr val="000000"/>
                </a:solidFill>
                <a:effectLst/>
              </a:rPr>
              <a:t>In 2021, the levee failed and the Town had to cover emergency repairs on its own. That shows the local burden communities face when federal partners aren’t activated.</a:t>
            </a:r>
          </a:p>
          <a:p>
            <a:endParaRPr lang="en-US" b="0" i="0" u="none" strike="noStrike" dirty="0">
              <a:solidFill>
                <a:srgbClr val="000000"/>
              </a:solidFill>
              <a:effectLst/>
              <a:latin typeface="Aptos" panose="020B0004020202020204" pitchFamily="34" charset="0"/>
            </a:endParaRPr>
          </a:p>
          <a:p>
            <a:endParaRPr lang="en-US" b="0" i="0" u="none" strike="noStrike" dirty="0">
              <a:solidFill>
                <a:srgbClr val="000000"/>
              </a:solidFill>
              <a:effectLst/>
              <a:latin typeface="Aptos" panose="020B0004020202020204" pitchFamily="34" charset="0"/>
            </a:endParaRPr>
          </a:p>
        </p:txBody>
      </p:sp>
      <p:sp>
        <p:nvSpPr>
          <p:cNvPr id="4" name="Slide Number Placeholder 3"/>
          <p:cNvSpPr>
            <a:spLocks noGrp="1"/>
          </p:cNvSpPr>
          <p:nvPr>
            <p:ph type="sldNum" sz="quarter" idx="5"/>
          </p:nvPr>
        </p:nvSpPr>
        <p:spPr/>
        <p:txBody>
          <a:bodyPr/>
          <a:lstStyle/>
          <a:p>
            <a:fld id="{492B62C5-BA43-5B42-B6D9-BDE55E55682A}" type="slidenum">
              <a:rPr lang="en-US" smtClean="0"/>
              <a:t>9</a:t>
            </a:fld>
            <a:endParaRPr lang="en-US"/>
          </a:p>
        </p:txBody>
      </p:sp>
    </p:spTree>
    <p:extLst>
      <p:ext uri="{BB962C8B-B14F-4D97-AF65-F5344CB8AC3E}">
        <p14:creationId xmlns:p14="http://schemas.microsoft.com/office/powerpoint/2010/main" val="33602150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3D8E5E-745C-407D-B425-C78EBF08DF96}"/>
              </a:ext>
            </a:extLst>
          </p:cNvPr>
          <p:cNvSpPr>
            <a:spLocks noGrp="1"/>
          </p:cNvSpPr>
          <p:nvPr>
            <p:ph type="ctrTitle"/>
          </p:nvPr>
        </p:nvSpPr>
        <p:spPr>
          <a:xfrm>
            <a:off x="571501" y="822960"/>
            <a:ext cx="6057899" cy="5015169"/>
          </a:xfrm>
        </p:spPr>
        <p:txBody>
          <a:bodyPr anchor="t">
            <a:normAutofit/>
          </a:bodyPr>
          <a:lstStyle>
            <a:lvl1pPr algn="l">
              <a:defRPr sz="48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FD07A4D5-56F4-4287-B174-56C55B18FD68}"/>
              </a:ext>
            </a:extLst>
          </p:cNvPr>
          <p:cNvSpPr>
            <a:spLocks noGrp="1"/>
          </p:cNvSpPr>
          <p:nvPr>
            <p:ph type="subTitle" idx="1"/>
          </p:nvPr>
        </p:nvSpPr>
        <p:spPr>
          <a:xfrm>
            <a:off x="8109113" y="3003642"/>
            <a:ext cx="3522199" cy="2900274"/>
          </a:xfrm>
        </p:spPr>
        <p:txBody>
          <a:bodyPr anchor="b">
            <a:normAutofit/>
          </a:bodyPr>
          <a:lstStyle>
            <a:lvl1pPr marL="0" indent="0" algn="l">
              <a:lnSpc>
                <a:spcPct val="130000"/>
              </a:lnSpc>
              <a:buNone/>
              <a:defRPr sz="1400" cap="all" spc="3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DAEB9C19-FEE0-4852-B181-14A0DD77F40D}"/>
              </a:ext>
            </a:extLst>
          </p:cNvPr>
          <p:cNvSpPr>
            <a:spLocks noGrp="1"/>
          </p:cNvSpPr>
          <p:nvPr>
            <p:ph type="dt" sz="half" idx="10"/>
          </p:nvPr>
        </p:nvSpPr>
        <p:spPr/>
        <p:txBody>
          <a:bodyPr/>
          <a:lstStyle/>
          <a:p>
            <a:fld id="{1C8322F6-1C60-46CF-968C-BC20E470F443}" type="datetimeFigureOut">
              <a:rPr lang="en-US" smtClean="0"/>
              <a:t>9/18/2025</a:t>
            </a:fld>
            <a:endParaRPr lang="en-US"/>
          </a:p>
        </p:txBody>
      </p:sp>
      <p:sp>
        <p:nvSpPr>
          <p:cNvPr id="5" name="Footer Placeholder 4">
            <a:extLst>
              <a:ext uri="{FF2B5EF4-FFF2-40B4-BE49-F238E27FC236}">
                <a16:creationId xmlns:a16="http://schemas.microsoft.com/office/drawing/2014/main" id="{11127DDF-01B7-463C-82BC-BBF42961823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AB2056A-C3EE-4809-B1F3-1CEEEA266F7B}"/>
              </a:ext>
            </a:extLst>
          </p:cNvPr>
          <p:cNvSpPr>
            <a:spLocks noGrp="1"/>
          </p:cNvSpPr>
          <p:nvPr>
            <p:ph type="sldNum" sz="quarter" idx="12"/>
          </p:nvPr>
        </p:nvSpPr>
        <p:spPr/>
        <p:txBody>
          <a:bodyPr/>
          <a:lstStyle/>
          <a:p>
            <a:fld id="{5EEB83C2-341F-4C28-A243-1C56DDDA54D3}" type="slidenum">
              <a:rPr lang="en-US" smtClean="0"/>
              <a:t>‹#›</a:t>
            </a:fld>
            <a:endParaRPr lang="en-US"/>
          </a:p>
        </p:txBody>
      </p:sp>
      <p:cxnSp>
        <p:nvCxnSpPr>
          <p:cNvPr id="9" name="Straight Connector 8">
            <a:extLst>
              <a:ext uri="{FF2B5EF4-FFF2-40B4-BE49-F238E27FC236}">
                <a16:creationId xmlns:a16="http://schemas.microsoft.com/office/drawing/2014/main" id="{A240FCEE-B6E2-46D0-9BB0-F45F79545E9D}"/>
              </a:ext>
            </a:extLst>
          </p:cNvPr>
          <p:cNvCxnSpPr>
            <a:cxnSpLocks/>
          </p:cNvCxnSpPr>
          <p:nvPr/>
        </p:nvCxnSpPr>
        <p:spPr>
          <a:xfrm flipH="1">
            <a:off x="571501" y="571500"/>
            <a:ext cx="110598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3BD2FB83-3783-4477-80B5-DA5BF10BAF57}"/>
              </a:ext>
            </a:extLst>
          </p:cNvPr>
          <p:cNvCxnSpPr>
            <a:cxnSpLocks/>
          </p:cNvCxnSpPr>
          <p:nvPr/>
        </p:nvCxnSpPr>
        <p:spPr>
          <a:xfrm>
            <a:off x="7742482" y="571500"/>
            <a:ext cx="0" cy="571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E83EA203-71D5-49C0-9626-FFA8E46787B0}"/>
              </a:ext>
            </a:extLst>
          </p:cNvPr>
          <p:cNvCxnSpPr>
            <a:cxnSpLocks/>
          </p:cNvCxnSpPr>
          <p:nvPr/>
        </p:nvCxnSpPr>
        <p:spPr>
          <a:xfrm flipH="1">
            <a:off x="577485" y="6283518"/>
            <a:ext cx="110598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934831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799A0A-70FC-426A-8B3B-60FAF9806EB0}"/>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8EF47EC6-9753-4ABC-BB66-64CCC8BA0808}"/>
              </a:ext>
            </a:extLst>
          </p:cNvPr>
          <p:cNvSpPr>
            <a:spLocks noGrp="1"/>
          </p:cNvSpPr>
          <p:nvPr>
            <p:ph type="body" orient="vert" idx="1"/>
          </p:nvPr>
        </p:nvSpPr>
        <p:spPr>
          <a:xfrm>
            <a:off x="571499" y="2036363"/>
            <a:ext cx="11059811" cy="387077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D8884D9F-DC99-4B4C-98CF-178BBBB76646}"/>
              </a:ext>
            </a:extLst>
          </p:cNvPr>
          <p:cNvSpPr>
            <a:spLocks noGrp="1"/>
          </p:cNvSpPr>
          <p:nvPr>
            <p:ph type="dt" sz="half" idx="10"/>
          </p:nvPr>
        </p:nvSpPr>
        <p:spPr/>
        <p:txBody>
          <a:bodyPr/>
          <a:lstStyle/>
          <a:p>
            <a:fld id="{1C8322F6-1C60-46CF-968C-BC20E470F443}" type="datetimeFigureOut">
              <a:rPr lang="en-US" smtClean="0"/>
              <a:t>9/18/2025</a:t>
            </a:fld>
            <a:endParaRPr lang="en-US"/>
          </a:p>
        </p:txBody>
      </p:sp>
      <p:sp>
        <p:nvSpPr>
          <p:cNvPr id="5" name="Footer Placeholder 4">
            <a:extLst>
              <a:ext uri="{FF2B5EF4-FFF2-40B4-BE49-F238E27FC236}">
                <a16:creationId xmlns:a16="http://schemas.microsoft.com/office/drawing/2014/main" id="{1A7A6840-AC0B-4260-8368-08E0A22D22D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6A5DAB8-EC07-4CCF-96EA-5D8ACDAE6E48}"/>
              </a:ext>
            </a:extLst>
          </p:cNvPr>
          <p:cNvSpPr>
            <a:spLocks noGrp="1"/>
          </p:cNvSpPr>
          <p:nvPr>
            <p:ph type="sldNum" sz="quarter" idx="12"/>
          </p:nvPr>
        </p:nvSpPr>
        <p:spPr/>
        <p:txBody>
          <a:bodyPr/>
          <a:lstStyle/>
          <a:p>
            <a:fld id="{5EEB83C2-341F-4C28-A243-1C56DDDA54D3}" type="slidenum">
              <a:rPr lang="en-US" smtClean="0"/>
              <a:t>‹#›</a:t>
            </a:fld>
            <a:endParaRPr lang="en-US"/>
          </a:p>
        </p:txBody>
      </p:sp>
      <p:cxnSp>
        <p:nvCxnSpPr>
          <p:cNvPr id="7" name="Straight Connector 6">
            <a:extLst>
              <a:ext uri="{FF2B5EF4-FFF2-40B4-BE49-F238E27FC236}">
                <a16:creationId xmlns:a16="http://schemas.microsoft.com/office/drawing/2014/main" id="{0438F1AC-9961-4786-A189-20863DD97F68}"/>
              </a:ext>
            </a:extLst>
          </p:cNvPr>
          <p:cNvCxnSpPr>
            <a:cxnSpLocks/>
          </p:cNvCxnSpPr>
          <p:nvPr/>
        </p:nvCxnSpPr>
        <p:spPr>
          <a:xfrm flipH="1">
            <a:off x="571500" y="1780979"/>
            <a:ext cx="110598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156989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C75F678-EC03-4845-A51B-C90FA6A15491}"/>
              </a:ext>
            </a:extLst>
          </p:cNvPr>
          <p:cNvSpPr>
            <a:spLocks noGrp="1"/>
          </p:cNvSpPr>
          <p:nvPr>
            <p:ph type="title" orient="vert"/>
          </p:nvPr>
        </p:nvSpPr>
        <p:spPr>
          <a:xfrm>
            <a:off x="9177953" y="797251"/>
            <a:ext cx="2483929" cy="5283785"/>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B74A8B4D-A39F-4528-975A-9C84BEE778DF}"/>
              </a:ext>
            </a:extLst>
          </p:cNvPr>
          <p:cNvSpPr>
            <a:spLocks noGrp="1"/>
          </p:cNvSpPr>
          <p:nvPr>
            <p:ph type="body" orient="vert" idx="1"/>
          </p:nvPr>
        </p:nvSpPr>
        <p:spPr>
          <a:xfrm>
            <a:off x="566094" y="797251"/>
            <a:ext cx="8101072" cy="528378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E15E4A23-6984-4AD1-A51D-600EDC263543}"/>
              </a:ext>
            </a:extLst>
          </p:cNvPr>
          <p:cNvSpPr>
            <a:spLocks noGrp="1"/>
          </p:cNvSpPr>
          <p:nvPr>
            <p:ph type="dt" sz="half" idx="10"/>
          </p:nvPr>
        </p:nvSpPr>
        <p:spPr/>
        <p:txBody>
          <a:bodyPr/>
          <a:lstStyle/>
          <a:p>
            <a:fld id="{1C8322F6-1C60-46CF-968C-BC20E470F443}" type="datetimeFigureOut">
              <a:rPr lang="en-US" smtClean="0"/>
              <a:t>9/18/2025</a:t>
            </a:fld>
            <a:endParaRPr lang="en-US"/>
          </a:p>
        </p:txBody>
      </p:sp>
      <p:sp>
        <p:nvSpPr>
          <p:cNvPr id="5" name="Footer Placeholder 4">
            <a:extLst>
              <a:ext uri="{FF2B5EF4-FFF2-40B4-BE49-F238E27FC236}">
                <a16:creationId xmlns:a16="http://schemas.microsoft.com/office/drawing/2014/main" id="{A9273E28-C341-49CC-BAAB-0C0D1982121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226D54A-8E86-4026-8DD0-5B0979BB8C78}"/>
              </a:ext>
            </a:extLst>
          </p:cNvPr>
          <p:cNvSpPr>
            <a:spLocks noGrp="1"/>
          </p:cNvSpPr>
          <p:nvPr>
            <p:ph type="sldNum" sz="quarter" idx="12"/>
          </p:nvPr>
        </p:nvSpPr>
        <p:spPr/>
        <p:txBody>
          <a:bodyPr/>
          <a:lstStyle/>
          <a:p>
            <a:fld id="{5EEB83C2-341F-4C28-A243-1C56DDDA54D3}" type="slidenum">
              <a:rPr lang="en-US" smtClean="0"/>
              <a:t>‹#›</a:t>
            </a:fld>
            <a:endParaRPr lang="en-US"/>
          </a:p>
        </p:txBody>
      </p:sp>
      <p:cxnSp>
        <p:nvCxnSpPr>
          <p:cNvPr id="7" name="Straight Connector 6">
            <a:extLst>
              <a:ext uri="{FF2B5EF4-FFF2-40B4-BE49-F238E27FC236}">
                <a16:creationId xmlns:a16="http://schemas.microsoft.com/office/drawing/2014/main" id="{1CB05DA4-DF32-4D7A-9E4D-36309C90C5BB}"/>
              </a:ext>
            </a:extLst>
          </p:cNvPr>
          <p:cNvCxnSpPr>
            <a:cxnSpLocks/>
          </p:cNvCxnSpPr>
          <p:nvPr/>
        </p:nvCxnSpPr>
        <p:spPr>
          <a:xfrm flipH="1">
            <a:off x="566094" y="577110"/>
            <a:ext cx="110598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D7CC7262-4997-41E4-976D-BA82E148280F}"/>
              </a:ext>
            </a:extLst>
          </p:cNvPr>
          <p:cNvCxnSpPr>
            <a:cxnSpLocks/>
          </p:cNvCxnSpPr>
          <p:nvPr/>
        </p:nvCxnSpPr>
        <p:spPr>
          <a:xfrm flipV="1">
            <a:off x="8875226" y="571500"/>
            <a:ext cx="0" cy="571149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6F5063B5-E478-4C41-AD40-49A39AE07429}"/>
              </a:ext>
            </a:extLst>
          </p:cNvPr>
          <p:cNvCxnSpPr>
            <a:cxnSpLocks/>
          </p:cNvCxnSpPr>
          <p:nvPr/>
        </p:nvCxnSpPr>
        <p:spPr>
          <a:xfrm flipH="1">
            <a:off x="577485" y="6283518"/>
            <a:ext cx="110598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189297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B2ED8-7F53-4C03-A740-493E50798497}"/>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5611087-99A9-4100-B5F7-520880DE322E}"/>
              </a:ext>
            </a:extLst>
          </p:cNvPr>
          <p:cNvSpPr>
            <a:spLocks noGrp="1"/>
          </p:cNvSpPr>
          <p:nvPr>
            <p:ph idx="1"/>
          </p:nvPr>
        </p:nvSpPr>
        <p:spPr>
          <a:xfrm>
            <a:off x="571499" y="2075688"/>
            <a:ext cx="11059811" cy="39109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467B4B20-1A65-4A26-B11E-6095083A1645}"/>
              </a:ext>
            </a:extLst>
          </p:cNvPr>
          <p:cNvSpPr>
            <a:spLocks noGrp="1"/>
          </p:cNvSpPr>
          <p:nvPr>
            <p:ph type="dt" sz="half" idx="10"/>
          </p:nvPr>
        </p:nvSpPr>
        <p:spPr/>
        <p:txBody>
          <a:bodyPr/>
          <a:lstStyle/>
          <a:p>
            <a:fld id="{1C8322F6-1C60-46CF-968C-BC20E470F443}" type="datetimeFigureOut">
              <a:rPr lang="en-US" smtClean="0"/>
              <a:t>9/18/2025</a:t>
            </a:fld>
            <a:endParaRPr lang="en-US"/>
          </a:p>
        </p:txBody>
      </p:sp>
      <p:sp>
        <p:nvSpPr>
          <p:cNvPr id="5" name="Footer Placeholder 4">
            <a:extLst>
              <a:ext uri="{FF2B5EF4-FFF2-40B4-BE49-F238E27FC236}">
                <a16:creationId xmlns:a16="http://schemas.microsoft.com/office/drawing/2014/main" id="{FB0D52D3-E985-4FEB-89B9-57C754711CF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DEA751A-C72D-47C1-A7A6-E8510A40CE9A}"/>
              </a:ext>
            </a:extLst>
          </p:cNvPr>
          <p:cNvSpPr>
            <a:spLocks noGrp="1"/>
          </p:cNvSpPr>
          <p:nvPr>
            <p:ph type="sldNum" sz="quarter" idx="12"/>
          </p:nvPr>
        </p:nvSpPr>
        <p:spPr/>
        <p:txBody>
          <a:bodyPr/>
          <a:lstStyle/>
          <a:p>
            <a:fld id="{5EEB83C2-341F-4C28-A243-1C56DDDA54D3}" type="slidenum">
              <a:rPr lang="en-US" smtClean="0"/>
              <a:t>‹#›</a:t>
            </a:fld>
            <a:endParaRPr lang="en-US"/>
          </a:p>
        </p:txBody>
      </p:sp>
    </p:spTree>
    <p:extLst>
      <p:ext uri="{BB962C8B-B14F-4D97-AF65-F5344CB8AC3E}">
        <p14:creationId xmlns:p14="http://schemas.microsoft.com/office/powerpoint/2010/main" val="2105984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581F78-07BF-45A9-92D4-E4E0A1E88D7A}"/>
              </a:ext>
            </a:extLst>
          </p:cNvPr>
          <p:cNvSpPr>
            <a:spLocks noGrp="1"/>
          </p:cNvSpPr>
          <p:nvPr>
            <p:ph type="title"/>
          </p:nvPr>
        </p:nvSpPr>
        <p:spPr>
          <a:xfrm>
            <a:off x="571500" y="914255"/>
            <a:ext cx="6867115" cy="5009471"/>
          </a:xfrm>
        </p:spPr>
        <p:txBody>
          <a:bodyPr anchor="b">
            <a:normAutofit/>
          </a:bodyPr>
          <a:lstStyle>
            <a:lvl1pPr>
              <a:defRPr sz="6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ECC2A83-A380-4828-BC68-C065C8BC5AD5}"/>
              </a:ext>
            </a:extLst>
          </p:cNvPr>
          <p:cNvSpPr>
            <a:spLocks noGrp="1"/>
          </p:cNvSpPr>
          <p:nvPr>
            <p:ph type="body" idx="1"/>
          </p:nvPr>
        </p:nvSpPr>
        <p:spPr>
          <a:xfrm>
            <a:off x="9239817" y="914399"/>
            <a:ext cx="2370268" cy="2670273"/>
          </a:xfrm>
        </p:spPr>
        <p:txBody>
          <a:bodyPr anchor="t">
            <a:normAutofit/>
          </a:bodyPr>
          <a:lstStyle>
            <a:lvl1pPr marL="0" indent="0">
              <a:lnSpc>
                <a:spcPct val="130000"/>
              </a:lnSpc>
              <a:buNone/>
              <a:defRPr sz="1400" cap="all" spc="30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FF92B2F-8804-4195-A779-F5C67C25CBBE}"/>
              </a:ext>
            </a:extLst>
          </p:cNvPr>
          <p:cNvSpPr>
            <a:spLocks noGrp="1"/>
          </p:cNvSpPr>
          <p:nvPr>
            <p:ph type="dt" sz="half" idx="10"/>
          </p:nvPr>
        </p:nvSpPr>
        <p:spPr/>
        <p:txBody>
          <a:bodyPr/>
          <a:lstStyle/>
          <a:p>
            <a:fld id="{1C8322F6-1C60-46CF-968C-BC20E470F443}" type="datetimeFigureOut">
              <a:rPr lang="en-US" smtClean="0"/>
              <a:t>9/18/2025</a:t>
            </a:fld>
            <a:endParaRPr lang="en-US"/>
          </a:p>
        </p:txBody>
      </p:sp>
      <p:sp>
        <p:nvSpPr>
          <p:cNvPr id="5" name="Footer Placeholder 4">
            <a:extLst>
              <a:ext uri="{FF2B5EF4-FFF2-40B4-BE49-F238E27FC236}">
                <a16:creationId xmlns:a16="http://schemas.microsoft.com/office/drawing/2014/main" id="{25099C26-4411-4833-A917-A45E62D56AA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668C7C7-F862-434D-A87A-DECE9FD2E1E9}"/>
              </a:ext>
            </a:extLst>
          </p:cNvPr>
          <p:cNvSpPr>
            <a:spLocks noGrp="1"/>
          </p:cNvSpPr>
          <p:nvPr>
            <p:ph type="sldNum" sz="quarter" idx="12"/>
          </p:nvPr>
        </p:nvSpPr>
        <p:spPr/>
        <p:txBody>
          <a:bodyPr/>
          <a:lstStyle/>
          <a:p>
            <a:fld id="{5EEB83C2-341F-4C28-A243-1C56DDDA54D3}" type="slidenum">
              <a:rPr lang="en-US" smtClean="0"/>
              <a:t>‹#›</a:t>
            </a:fld>
            <a:endParaRPr lang="en-US"/>
          </a:p>
        </p:txBody>
      </p:sp>
      <p:cxnSp>
        <p:nvCxnSpPr>
          <p:cNvPr id="7" name="Straight Connector 6">
            <a:extLst>
              <a:ext uri="{FF2B5EF4-FFF2-40B4-BE49-F238E27FC236}">
                <a16:creationId xmlns:a16="http://schemas.microsoft.com/office/drawing/2014/main" id="{A40BAA4B-C4C0-40C1-8DC8-B4E2F8A68E12}"/>
              </a:ext>
            </a:extLst>
          </p:cNvPr>
          <p:cNvCxnSpPr>
            <a:cxnSpLocks/>
          </p:cNvCxnSpPr>
          <p:nvPr/>
        </p:nvCxnSpPr>
        <p:spPr>
          <a:xfrm>
            <a:off x="8872625" y="571500"/>
            <a:ext cx="0" cy="571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4C0A2259-2540-4B32-A999-2B46A6790E3D}"/>
              </a:ext>
            </a:extLst>
          </p:cNvPr>
          <p:cNvCxnSpPr>
            <a:cxnSpLocks/>
          </p:cNvCxnSpPr>
          <p:nvPr/>
        </p:nvCxnSpPr>
        <p:spPr>
          <a:xfrm flipH="1">
            <a:off x="566094" y="571500"/>
            <a:ext cx="110598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0CEFB0ED-3F76-4403-AD0B-E738DD9D8CB6}"/>
              </a:ext>
            </a:extLst>
          </p:cNvPr>
          <p:cNvCxnSpPr>
            <a:cxnSpLocks/>
          </p:cNvCxnSpPr>
          <p:nvPr/>
        </p:nvCxnSpPr>
        <p:spPr>
          <a:xfrm flipH="1">
            <a:off x="577485" y="6283518"/>
            <a:ext cx="110598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85265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66BD5F-CF53-4DD5-B8C5-27BBA2BB8860}"/>
              </a:ext>
            </a:extLst>
          </p:cNvPr>
          <p:cNvSpPr>
            <a:spLocks noGrp="1"/>
          </p:cNvSpPr>
          <p:nvPr>
            <p:ph type="title"/>
          </p:nvPr>
        </p:nvSpPr>
        <p:spPr>
          <a:xfrm>
            <a:off x="571500" y="709684"/>
            <a:ext cx="11049000" cy="1057160"/>
          </a:xfrm>
        </p:spPr>
        <p:txBody>
          <a:bodyPr anchor="ct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3576C2E1-5D5E-409F-BEE8-F48CE86F55C9}"/>
              </a:ext>
            </a:extLst>
          </p:cNvPr>
          <p:cNvSpPr>
            <a:spLocks noGrp="1"/>
          </p:cNvSpPr>
          <p:nvPr>
            <p:ph sz="half" idx="1"/>
          </p:nvPr>
        </p:nvSpPr>
        <p:spPr>
          <a:xfrm>
            <a:off x="579447" y="2074990"/>
            <a:ext cx="5181600" cy="41019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AFBBF823-1BFB-4CF0-BAF4-D660C8F1AFC0}"/>
              </a:ext>
            </a:extLst>
          </p:cNvPr>
          <p:cNvSpPr>
            <a:spLocks noGrp="1"/>
          </p:cNvSpPr>
          <p:nvPr>
            <p:ph sz="half" idx="2"/>
          </p:nvPr>
        </p:nvSpPr>
        <p:spPr>
          <a:xfrm>
            <a:off x="6447082" y="2074990"/>
            <a:ext cx="5181600" cy="41019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46FF816E-EE02-44A4-8B81-B324ECFD74DF}"/>
              </a:ext>
            </a:extLst>
          </p:cNvPr>
          <p:cNvSpPr>
            <a:spLocks noGrp="1"/>
          </p:cNvSpPr>
          <p:nvPr>
            <p:ph type="dt" sz="half" idx="10"/>
          </p:nvPr>
        </p:nvSpPr>
        <p:spPr/>
        <p:txBody>
          <a:bodyPr/>
          <a:lstStyle/>
          <a:p>
            <a:fld id="{1C8322F6-1C60-46CF-968C-BC20E470F443}" type="datetimeFigureOut">
              <a:rPr lang="en-US" smtClean="0"/>
              <a:t>9/18/2025</a:t>
            </a:fld>
            <a:endParaRPr lang="en-US"/>
          </a:p>
        </p:txBody>
      </p:sp>
      <p:sp>
        <p:nvSpPr>
          <p:cNvPr id="6" name="Footer Placeholder 5">
            <a:extLst>
              <a:ext uri="{FF2B5EF4-FFF2-40B4-BE49-F238E27FC236}">
                <a16:creationId xmlns:a16="http://schemas.microsoft.com/office/drawing/2014/main" id="{F134D9E4-A693-44D2-A3E8-E3AABC9052B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54F669F-4B8E-415D-A9BF-AD451F452C6B}"/>
              </a:ext>
            </a:extLst>
          </p:cNvPr>
          <p:cNvSpPr>
            <a:spLocks noGrp="1"/>
          </p:cNvSpPr>
          <p:nvPr>
            <p:ph type="sldNum" sz="quarter" idx="12"/>
          </p:nvPr>
        </p:nvSpPr>
        <p:spPr/>
        <p:txBody>
          <a:bodyPr/>
          <a:lstStyle/>
          <a:p>
            <a:fld id="{5EEB83C2-341F-4C28-A243-1C56DDDA54D3}" type="slidenum">
              <a:rPr lang="en-US" smtClean="0"/>
              <a:t>‹#›</a:t>
            </a:fld>
            <a:endParaRPr lang="en-US"/>
          </a:p>
        </p:txBody>
      </p:sp>
      <p:cxnSp>
        <p:nvCxnSpPr>
          <p:cNvPr id="11" name="Straight Connector 10">
            <a:extLst>
              <a:ext uri="{FF2B5EF4-FFF2-40B4-BE49-F238E27FC236}">
                <a16:creationId xmlns:a16="http://schemas.microsoft.com/office/drawing/2014/main" id="{720AF959-FCDC-4B92-9324-06A06C0D56F2}"/>
              </a:ext>
            </a:extLst>
          </p:cNvPr>
          <p:cNvCxnSpPr>
            <a:cxnSpLocks/>
          </p:cNvCxnSpPr>
          <p:nvPr/>
        </p:nvCxnSpPr>
        <p:spPr>
          <a:xfrm flipV="1">
            <a:off x="6101405" y="1883336"/>
            <a:ext cx="0" cy="439965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979765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FF85E5-82C4-4BAE-B2B0-A078ABD6C69C}"/>
              </a:ext>
            </a:extLst>
          </p:cNvPr>
          <p:cNvSpPr>
            <a:spLocks noGrp="1"/>
          </p:cNvSpPr>
          <p:nvPr>
            <p:ph type="title"/>
          </p:nvPr>
        </p:nvSpPr>
        <p:spPr>
          <a:xfrm>
            <a:off x="583469" y="699118"/>
            <a:ext cx="11025062" cy="1063601"/>
          </a:xfrm>
        </p:spPr>
        <p:txBody>
          <a:bodyPr anchor="ctr"/>
          <a:lstStyle/>
          <a:p>
            <a:r>
              <a:rPr lang="en-US"/>
              <a:t>Click to edit Master title style</a:t>
            </a:r>
            <a:endParaRPr lang="en-US" dirty="0"/>
          </a:p>
        </p:txBody>
      </p:sp>
      <p:sp>
        <p:nvSpPr>
          <p:cNvPr id="3" name="Text Placeholder 2">
            <a:extLst>
              <a:ext uri="{FF2B5EF4-FFF2-40B4-BE49-F238E27FC236}">
                <a16:creationId xmlns:a16="http://schemas.microsoft.com/office/drawing/2014/main" id="{012D15C7-F445-40F7-88F6-FD6526269CD7}"/>
              </a:ext>
            </a:extLst>
          </p:cNvPr>
          <p:cNvSpPr>
            <a:spLocks noGrp="1"/>
          </p:cNvSpPr>
          <p:nvPr>
            <p:ph type="body" idx="1"/>
          </p:nvPr>
        </p:nvSpPr>
        <p:spPr>
          <a:xfrm>
            <a:off x="583468" y="2022883"/>
            <a:ext cx="5230469" cy="564079"/>
          </a:xfrm>
        </p:spPr>
        <p:txBody>
          <a:bodyPr anchor="ctr">
            <a:normAutofit/>
          </a:bodyPr>
          <a:lstStyle>
            <a:lvl1pPr marL="0" indent="0">
              <a:buNone/>
              <a:defRPr sz="16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B652C35-AA8E-4154-8A78-7DE9590E1F38}"/>
              </a:ext>
            </a:extLst>
          </p:cNvPr>
          <p:cNvSpPr>
            <a:spLocks noGrp="1"/>
          </p:cNvSpPr>
          <p:nvPr>
            <p:ph sz="half" idx="2"/>
          </p:nvPr>
        </p:nvSpPr>
        <p:spPr>
          <a:xfrm>
            <a:off x="583469" y="2866031"/>
            <a:ext cx="5157787" cy="32276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F557EAC6-567C-4A4A-BB10-57EC14B97DDF}"/>
              </a:ext>
            </a:extLst>
          </p:cNvPr>
          <p:cNvSpPr>
            <a:spLocks noGrp="1"/>
          </p:cNvSpPr>
          <p:nvPr>
            <p:ph type="body" sz="quarter" idx="3"/>
          </p:nvPr>
        </p:nvSpPr>
        <p:spPr>
          <a:xfrm>
            <a:off x="6441470" y="2022883"/>
            <a:ext cx="5183188" cy="564080"/>
          </a:xfrm>
        </p:spPr>
        <p:txBody>
          <a:bodyPr anchor="ctr">
            <a:normAutofit/>
          </a:bodyPr>
          <a:lstStyle>
            <a:lvl1pPr marL="0" indent="0">
              <a:buNone/>
              <a:defRPr sz="16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19A083F-AD60-4437-B32A-44035D78AF63}"/>
              </a:ext>
            </a:extLst>
          </p:cNvPr>
          <p:cNvSpPr>
            <a:spLocks noGrp="1"/>
          </p:cNvSpPr>
          <p:nvPr>
            <p:ph sz="quarter" idx="4"/>
          </p:nvPr>
        </p:nvSpPr>
        <p:spPr>
          <a:xfrm>
            <a:off x="6441470" y="2866031"/>
            <a:ext cx="5183188" cy="32276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9DBF86F-3266-4551-B680-06F401FFE665}"/>
              </a:ext>
            </a:extLst>
          </p:cNvPr>
          <p:cNvSpPr>
            <a:spLocks noGrp="1"/>
          </p:cNvSpPr>
          <p:nvPr>
            <p:ph type="dt" sz="half" idx="10"/>
          </p:nvPr>
        </p:nvSpPr>
        <p:spPr/>
        <p:txBody>
          <a:bodyPr/>
          <a:lstStyle/>
          <a:p>
            <a:fld id="{1C8322F6-1C60-46CF-968C-BC20E470F443}" type="datetimeFigureOut">
              <a:rPr lang="en-US" smtClean="0"/>
              <a:t>9/18/2025</a:t>
            </a:fld>
            <a:endParaRPr lang="en-US"/>
          </a:p>
        </p:txBody>
      </p:sp>
      <p:sp>
        <p:nvSpPr>
          <p:cNvPr id="8" name="Footer Placeholder 7">
            <a:extLst>
              <a:ext uri="{FF2B5EF4-FFF2-40B4-BE49-F238E27FC236}">
                <a16:creationId xmlns:a16="http://schemas.microsoft.com/office/drawing/2014/main" id="{755B38FE-80F9-4582-B2E1-B067C288DE8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47BEF32-F637-47A1-9ED3-AFC4F79F3739}"/>
              </a:ext>
            </a:extLst>
          </p:cNvPr>
          <p:cNvSpPr>
            <a:spLocks noGrp="1"/>
          </p:cNvSpPr>
          <p:nvPr>
            <p:ph type="sldNum" sz="quarter" idx="12"/>
          </p:nvPr>
        </p:nvSpPr>
        <p:spPr/>
        <p:txBody>
          <a:bodyPr/>
          <a:lstStyle/>
          <a:p>
            <a:fld id="{5EEB83C2-341F-4C28-A243-1C56DDDA54D3}" type="slidenum">
              <a:rPr lang="en-US" smtClean="0"/>
              <a:t>‹#›</a:t>
            </a:fld>
            <a:endParaRPr lang="en-US"/>
          </a:p>
        </p:txBody>
      </p:sp>
      <p:cxnSp>
        <p:nvCxnSpPr>
          <p:cNvPr id="11" name="Straight Connector 10">
            <a:extLst>
              <a:ext uri="{FF2B5EF4-FFF2-40B4-BE49-F238E27FC236}">
                <a16:creationId xmlns:a16="http://schemas.microsoft.com/office/drawing/2014/main" id="{E0C508D4-7C99-4B8D-BCDE-F0001BD345D9}"/>
              </a:ext>
            </a:extLst>
          </p:cNvPr>
          <p:cNvCxnSpPr>
            <a:cxnSpLocks/>
          </p:cNvCxnSpPr>
          <p:nvPr/>
        </p:nvCxnSpPr>
        <p:spPr>
          <a:xfrm flipV="1">
            <a:off x="6101405" y="1883336"/>
            <a:ext cx="0" cy="439966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49BF61B-7951-48F4-982B-9401A483FFBF}"/>
              </a:ext>
            </a:extLst>
          </p:cNvPr>
          <p:cNvCxnSpPr>
            <a:cxnSpLocks/>
          </p:cNvCxnSpPr>
          <p:nvPr/>
        </p:nvCxnSpPr>
        <p:spPr>
          <a:xfrm flipH="1">
            <a:off x="577485" y="2738598"/>
            <a:ext cx="110598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071019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BA94CB-6BE5-4B9E-B0A6-54F83B201A64}"/>
              </a:ext>
            </a:extLst>
          </p:cNvPr>
          <p:cNvSpPr>
            <a:spLocks noGrp="1"/>
          </p:cNvSpPr>
          <p:nvPr>
            <p:ph type="title"/>
          </p:nvPr>
        </p:nvSpPr>
        <p:spPr>
          <a:xfrm>
            <a:off x="571500" y="717452"/>
            <a:ext cx="11049000" cy="1161836"/>
          </a:xfrm>
        </p:spPr>
        <p:txBody>
          <a:bodyPr anchor="t"/>
          <a:lstStyle/>
          <a:p>
            <a:r>
              <a:rPr lang="en-US"/>
              <a:t>Click to edit Master title style</a:t>
            </a:r>
            <a:endParaRPr lang="en-US" dirty="0"/>
          </a:p>
        </p:txBody>
      </p:sp>
      <p:sp>
        <p:nvSpPr>
          <p:cNvPr id="3" name="Date Placeholder 2">
            <a:extLst>
              <a:ext uri="{FF2B5EF4-FFF2-40B4-BE49-F238E27FC236}">
                <a16:creationId xmlns:a16="http://schemas.microsoft.com/office/drawing/2014/main" id="{75E8643C-1A5D-4F23-B0D7-5B46F5E456B4}"/>
              </a:ext>
            </a:extLst>
          </p:cNvPr>
          <p:cNvSpPr>
            <a:spLocks noGrp="1"/>
          </p:cNvSpPr>
          <p:nvPr>
            <p:ph type="dt" sz="half" idx="10"/>
          </p:nvPr>
        </p:nvSpPr>
        <p:spPr/>
        <p:txBody>
          <a:bodyPr/>
          <a:lstStyle/>
          <a:p>
            <a:fld id="{1C8322F6-1C60-46CF-968C-BC20E470F443}" type="datetimeFigureOut">
              <a:rPr lang="en-US" smtClean="0"/>
              <a:t>9/18/2025</a:t>
            </a:fld>
            <a:endParaRPr lang="en-US"/>
          </a:p>
        </p:txBody>
      </p:sp>
      <p:sp>
        <p:nvSpPr>
          <p:cNvPr id="4" name="Footer Placeholder 3">
            <a:extLst>
              <a:ext uri="{FF2B5EF4-FFF2-40B4-BE49-F238E27FC236}">
                <a16:creationId xmlns:a16="http://schemas.microsoft.com/office/drawing/2014/main" id="{0C1A3394-78CC-43B0-9762-5E826F8BBFD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C347F0A-1980-4E13-AB22-AE3B8AA44058}"/>
              </a:ext>
            </a:extLst>
          </p:cNvPr>
          <p:cNvSpPr>
            <a:spLocks noGrp="1"/>
          </p:cNvSpPr>
          <p:nvPr>
            <p:ph type="sldNum" sz="quarter" idx="12"/>
          </p:nvPr>
        </p:nvSpPr>
        <p:spPr/>
        <p:txBody>
          <a:bodyPr/>
          <a:lstStyle/>
          <a:p>
            <a:fld id="{5EEB83C2-341F-4C28-A243-1C56DDDA54D3}" type="slidenum">
              <a:rPr lang="en-US" smtClean="0"/>
              <a:t>‹#›</a:t>
            </a:fld>
            <a:endParaRPr lang="en-US"/>
          </a:p>
        </p:txBody>
      </p:sp>
      <p:cxnSp>
        <p:nvCxnSpPr>
          <p:cNvPr id="7" name="Straight Connector 6">
            <a:extLst>
              <a:ext uri="{FF2B5EF4-FFF2-40B4-BE49-F238E27FC236}">
                <a16:creationId xmlns:a16="http://schemas.microsoft.com/office/drawing/2014/main" id="{4E9D858B-8A9C-4235-B151-81C99A3D20D2}"/>
              </a:ext>
            </a:extLst>
          </p:cNvPr>
          <p:cNvCxnSpPr>
            <a:cxnSpLocks/>
          </p:cNvCxnSpPr>
          <p:nvPr/>
        </p:nvCxnSpPr>
        <p:spPr>
          <a:xfrm flipH="1">
            <a:off x="577485" y="571500"/>
            <a:ext cx="110598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36C7798B-3ECB-4076-8955-A82116BB0D25}"/>
              </a:ext>
            </a:extLst>
          </p:cNvPr>
          <p:cNvCxnSpPr>
            <a:cxnSpLocks/>
          </p:cNvCxnSpPr>
          <p:nvPr/>
        </p:nvCxnSpPr>
        <p:spPr>
          <a:xfrm flipH="1">
            <a:off x="577485" y="6283518"/>
            <a:ext cx="110598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952793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5C61D85-3E72-406F-AB26-B4ED94918442}"/>
              </a:ext>
            </a:extLst>
          </p:cNvPr>
          <p:cNvSpPr>
            <a:spLocks noGrp="1"/>
          </p:cNvSpPr>
          <p:nvPr>
            <p:ph type="dt" sz="half" idx="10"/>
          </p:nvPr>
        </p:nvSpPr>
        <p:spPr/>
        <p:txBody>
          <a:bodyPr/>
          <a:lstStyle/>
          <a:p>
            <a:fld id="{1C8322F6-1C60-46CF-968C-BC20E470F443}" type="datetimeFigureOut">
              <a:rPr lang="en-US" smtClean="0"/>
              <a:t>9/18/2025</a:t>
            </a:fld>
            <a:endParaRPr lang="en-US"/>
          </a:p>
        </p:txBody>
      </p:sp>
      <p:sp>
        <p:nvSpPr>
          <p:cNvPr id="3" name="Footer Placeholder 2">
            <a:extLst>
              <a:ext uri="{FF2B5EF4-FFF2-40B4-BE49-F238E27FC236}">
                <a16:creationId xmlns:a16="http://schemas.microsoft.com/office/drawing/2014/main" id="{499C831E-4321-467E-9090-C89C48CF2F5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68A9556-B3D8-4403-835F-11AE2D4098E9}"/>
              </a:ext>
            </a:extLst>
          </p:cNvPr>
          <p:cNvSpPr>
            <a:spLocks noGrp="1"/>
          </p:cNvSpPr>
          <p:nvPr>
            <p:ph type="sldNum" sz="quarter" idx="12"/>
          </p:nvPr>
        </p:nvSpPr>
        <p:spPr/>
        <p:txBody>
          <a:bodyPr/>
          <a:lstStyle/>
          <a:p>
            <a:fld id="{5EEB83C2-341F-4C28-A243-1C56DDDA54D3}" type="slidenum">
              <a:rPr lang="en-US" smtClean="0"/>
              <a:t>‹#›</a:t>
            </a:fld>
            <a:endParaRPr lang="en-US"/>
          </a:p>
        </p:txBody>
      </p:sp>
    </p:spTree>
    <p:extLst>
      <p:ext uri="{BB962C8B-B14F-4D97-AF65-F5344CB8AC3E}">
        <p14:creationId xmlns:p14="http://schemas.microsoft.com/office/powerpoint/2010/main" val="18158300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A0AA48-D521-423D-B185-6490EF57B935}"/>
              </a:ext>
            </a:extLst>
          </p:cNvPr>
          <p:cNvSpPr>
            <a:spLocks noGrp="1"/>
          </p:cNvSpPr>
          <p:nvPr>
            <p:ph type="title"/>
          </p:nvPr>
        </p:nvSpPr>
        <p:spPr>
          <a:xfrm>
            <a:off x="572201" y="810344"/>
            <a:ext cx="3478084" cy="1408062"/>
          </a:xfrm>
        </p:spPr>
        <p:txBody>
          <a:bodyPr anchor="t"/>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B64E6DD-DDD2-4ED6-B8A9-A8B6D7656549}"/>
              </a:ext>
            </a:extLst>
          </p:cNvPr>
          <p:cNvSpPr>
            <a:spLocks noGrp="1"/>
          </p:cNvSpPr>
          <p:nvPr>
            <p:ph idx="1"/>
          </p:nvPr>
        </p:nvSpPr>
        <p:spPr>
          <a:xfrm>
            <a:off x="4919809" y="931232"/>
            <a:ext cx="6700679" cy="507936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A3F08F5E-AD33-4ACF-84C9-78B0FF6BE3AC}"/>
              </a:ext>
            </a:extLst>
          </p:cNvPr>
          <p:cNvSpPr>
            <a:spLocks noGrp="1"/>
          </p:cNvSpPr>
          <p:nvPr>
            <p:ph type="body" sz="half" idx="2"/>
          </p:nvPr>
        </p:nvSpPr>
        <p:spPr>
          <a:xfrm>
            <a:off x="571500" y="2578608"/>
            <a:ext cx="3478783" cy="341724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8D7604E-7DD4-4497-B325-74F899E8ACC6}"/>
              </a:ext>
            </a:extLst>
          </p:cNvPr>
          <p:cNvSpPr>
            <a:spLocks noGrp="1"/>
          </p:cNvSpPr>
          <p:nvPr>
            <p:ph type="dt" sz="half" idx="10"/>
          </p:nvPr>
        </p:nvSpPr>
        <p:spPr/>
        <p:txBody>
          <a:bodyPr/>
          <a:lstStyle/>
          <a:p>
            <a:fld id="{1C8322F6-1C60-46CF-968C-BC20E470F443}" type="datetimeFigureOut">
              <a:rPr lang="en-US" smtClean="0"/>
              <a:t>9/18/2025</a:t>
            </a:fld>
            <a:endParaRPr lang="en-US"/>
          </a:p>
        </p:txBody>
      </p:sp>
      <p:sp>
        <p:nvSpPr>
          <p:cNvPr id="6" name="Footer Placeholder 5">
            <a:extLst>
              <a:ext uri="{FF2B5EF4-FFF2-40B4-BE49-F238E27FC236}">
                <a16:creationId xmlns:a16="http://schemas.microsoft.com/office/drawing/2014/main" id="{3F02BEED-A8F6-4256-9539-4434694AA16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5EA1AA6-EE0B-48FD-A7DE-6CEE6A8C7DEB}"/>
              </a:ext>
            </a:extLst>
          </p:cNvPr>
          <p:cNvSpPr>
            <a:spLocks noGrp="1"/>
          </p:cNvSpPr>
          <p:nvPr>
            <p:ph type="sldNum" sz="quarter" idx="12"/>
          </p:nvPr>
        </p:nvSpPr>
        <p:spPr/>
        <p:txBody>
          <a:bodyPr/>
          <a:lstStyle/>
          <a:p>
            <a:fld id="{5EEB83C2-341F-4C28-A243-1C56DDDA54D3}" type="slidenum">
              <a:rPr lang="en-US" smtClean="0"/>
              <a:t>‹#›</a:t>
            </a:fld>
            <a:endParaRPr lang="en-US"/>
          </a:p>
        </p:txBody>
      </p:sp>
      <p:cxnSp>
        <p:nvCxnSpPr>
          <p:cNvPr id="8" name="Straight Connector 7">
            <a:extLst>
              <a:ext uri="{FF2B5EF4-FFF2-40B4-BE49-F238E27FC236}">
                <a16:creationId xmlns:a16="http://schemas.microsoft.com/office/drawing/2014/main" id="{B3F35B32-9A23-4805-94A6-96826D202139}"/>
              </a:ext>
            </a:extLst>
          </p:cNvPr>
          <p:cNvCxnSpPr>
            <a:cxnSpLocks/>
          </p:cNvCxnSpPr>
          <p:nvPr/>
        </p:nvCxnSpPr>
        <p:spPr>
          <a:xfrm flipH="1">
            <a:off x="571500" y="571500"/>
            <a:ext cx="110598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762BA7DA-3944-40D4-91CD-40CA24DBB79B}"/>
              </a:ext>
            </a:extLst>
          </p:cNvPr>
          <p:cNvCxnSpPr>
            <a:cxnSpLocks/>
          </p:cNvCxnSpPr>
          <p:nvPr/>
        </p:nvCxnSpPr>
        <p:spPr>
          <a:xfrm flipV="1">
            <a:off x="4419601" y="571500"/>
            <a:ext cx="0" cy="571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8BEA0B78-39E7-4039-B8BE-4F425688C6DF}"/>
              </a:ext>
            </a:extLst>
          </p:cNvPr>
          <p:cNvCxnSpPr>
            <a:cxnSpLocks/>
          </p:cNvCxnSpPr>
          <p:nvPr/>
        </p:nvCxnSpPr>
        <p:spPr>
          <a:xfrm flipH="1">
            <a:off x="571501" y="2406845"/>
            <a:ext cx="38481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DD68B99C-0744-42EE-9713-AB0CEC3F5D85}"/>
              </a:ext>
            </a:extLst>
          </p:cNvPr>
          <p:cNvCxnSpPr>
            <a:cxnSpLocks/>
          </p:cNvCxnSpPr>
          <p:nvPr/>
        </p:nvCxnSpPr>
        <p:spPr>
          <a:xfrm flipH="1">
            <a:off x="577485" y="6283518"/>
            <a:ext cx="110598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501656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912732-5D39-4B30-A499-D51BABC882EF}"/>
              </a:ext>
            </a:extLst>
          </p:cNvPr>
          <p:cNvSpPr>
            <a:spLocks noGrp="1"/>
          </p:cNvSpPr>
          <p:nvPr>
            <p:ph type="title"/>
          </p:nvPr>
        </p:nvSpPr>
        <p:spPr>
          <a:xfrm>
            <a:off x="571499" y="802204"/>
            <a:ext cx="3478787" cy="1408062"/>
          </a:xfrm>
        </p:spPr>
        <p:txBody>
          <a:bodyPr anchor="t"/>
          <a:lstStyle>
            <a:lvl1pPr>
              <a:defRPr sz="32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23AF5AEC-77BC-4A52-8A56-C6479CA6A29D}"/>
              </a:ext>
            </a:extLst>
          </p:cNvPr>
          <p:cNvSpPr>
            <a:spLocks noGrp="1"/>
          </p:cNvSpPr>
          <p:nvPr>
            <p:ph type="pic" idx="1"/>
          </p:nvPr>
        </p:nvSpPr>
        <p:spPr>
          <a:xfrm>
            <a:off x="4723467" y="847384"/>
            <a:ext cx="6907844" cy="521681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860A9240-8762-4C7D-AF22-A844CB2EC871}"/>
              </a:ext>
            </a:extLst>
          </p:cNvPr>
          <p:cNvSpPr>
            <a:spLocks noGrp="1"/>
          </p:cNvSpPr>
          <p:nvPr>
            <p:ph type="body" sz="half" idx="2"/>
          </p:nvPr>
        </p:nvSpPr>
        <p:spPr>
          <a:xfrm>
            <a:off x="571498" y="2574906"/>
            <a:ext cx="3478787" cy="343571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9995685-E45D-4E74-8B78-D3B8E85C434D}"/>
              </a:ext>
            </a:extLst>
          </p:cNvPr>
          <p:cNvSpPr>
            <a:spLocks noGrp="1"/>
          </p:cNvSpPr>
          <p:nvPr>
            <p:ph type="dt" sz="half" idx="10"/>
          </p:nvPr>
        </p:nvSpPr>
        <p:spPr/>
        <p:txBody>
          <a:bodyPr/>
          <a:lstStyle/>
          <a:p>
            <a:fld id="{1C8322F6-1C60-46CF-968C-BC20E470F443}" type="datetimeFigureOut">
              <a:rPr lang="en-US" smtClean="0"/>
              <a:t>9/18/2025</a:t>
            </a:fld>
            <a:endParaRPr lang="en-US"/>
          </a:p>
        </p:txBody>
      </p:sp>
      <p:sp>
        <p:nvSpPr>
          <p:cNvPr id="6" name="Footer Placeholder 5">
            <a:extLst>
              <a:ext uri="{FF2B5EF4-FFF2-40B4-BE49-F238E27FC236}">
                <a16:creationId xmlns:a16="http://schemas.microsoft.com/office/drawing/2014/main" id="{321FCBA3-0FF5-47C2-901A-645F6185D24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B030381-5320-46AD-A0B9-7C04B3E5A202}"/>
              </a:ext>
            </a:extLst>
          </p:cNvPr>
          <p:cNvSpPr>
            <a:spLocks noGrp="1"/>
          </p:cNvSpPr>
          <p:nvPr>
            <p:ph type="sldNum" sz="quarter" idx="12"/>
          </p:nvPr>
        </p:nvSpPr>
        <p:spPr/>
        <p:txBody>
          <a:bodyPr/>
          <a:lstStyle/>
          <a:p>
            <a:fld id="{5EEB83C2-341F-4C28-A243-1C56DDDA54D3}" type="slidenum">
              <a:rPr lang="en-US" smtClean="0"/>
              <a:t>‹#›</a:t>
            </a:fld>
            <a:endParaRPr lang="en-US"/>
          </a:p>
        </p:txBody>
      </p:sp>
      <p:cxnSp>
        <p:nvCxnSpPr>
          <p:cNvPr id="8" name="Straight Connector 7">
            <a:extLst>
              <a:ext uri="{FF2B5EF4-FFF2-40B4-BE49-F238E27FC236}">
                <a16:creationId xmlns:a16="http://schemas.microsoft.com/office/drawing/2014/main" id="{5357A432-D933-402A-8657-216EE20450EE}"/>
              </a:ext>
            </a:extLst>
          </p:cNvPr>
          <p:cNvCxnSpPr>
            <a:cxnSpLocks/>
          </p:cNvCxnSpPr>
          <p:nvPr/>
        </p:nvCxnSpPr>
        <p:spPr>
          <a:xfrm flipH="1">
            <a:off x="571500" y="571500"/>
            <a:ext cx="110598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1B1E0F3-D71B-436F-A10B-B6EA7125F684}"/>
              </a:ext>
            </a:extLst>
          </p:cNvPr>
          <p:cNvCxnSpPr>
            <a:cxnSpLocks/>
          </p:cNvCxnSpPr>
          <p:nvPr/>
        </p:nvCxnSpPr>
        <p:spPr>
          <a:xfrm flipV="1">
            <a:off x="4419601" y="571500"/>
            <a:ext cx="0" cy="571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BDEE64F5-2B48-4A2E-BA5E-1D37F1A7C9A3}"/>
              </a:ext>
            </a:extLst>
          </p:cNvPr>
          <p:cNvCxnSpPr>
            <a:cxnSpLocks/>
          </p:cNvCxnSpPr>
          <p:nvPr/>
        </p:nvCxnSpPr>
        <p:spPr>
          <a:xfrm flipH="1">
            <a:off x="571501" y="2406845"/>
            <a:ext cx="38481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099BF9AA-A2C8-4233-B597-EB11C6D6A0E0}"/>
              </a:ext>
            </a:extLst>
          </p:cNvPr>
          <p:cNvCxnSpPr>
            <a:cxnSpLocks/>
          </p:cNvCxnSpPr>
          <p:nvPr/>
        </p:nvCxnSpPr>
        <p:spPr>
          <a:xfrm flipH="1">
            <a:off x="577485" y="6283518"/>
            <a:ext cx="110598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322086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9E1467D-9ED1-4211-A71E-41C91C755C9D}"/>
              </a:ext>
            </a:extLst>
          </p:cNvPr>
          <p:cNvSpPr>
            <a:spLocks noGrp="1"/>
          </p:cNvSpPr>
          <p:nvPr>
            <p:ph type="title"/>
          </p:nvPr>
        </p:nvSpPr>
        <p:spPr>
          <a:xfrm>
            <a:off x="571500" y="689289"/>
            <a:ext cx="11049000" cy="108410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31F8A6A1-C9C7-4FDF-B4DA-1E86B6A355F8}"/>
              </a:ext>
            </a:extLst>
          </p:cNvPr>
          <p:cNvSpPr>
            <a:spLocks noGrp="1"/>
          </p:cNvSpPr>
          <p:nvPr>
            <p:ph type="body" idx="1"/>
          </p:nvPr>
        </p:nvSpPr>
        <p:spPr>
          <a:xfrm>
            <a:off x="571499" y="2075688"/>
            <a:ext cx="11059811" cy="381808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7AACC44A-C635-4CD0-90E9-D9503AF4CCF2}"/>
              </a:ext>
            </a:extLst>
          </p:cNvPr>
          <p:cNvSpPr>
            <a:spLocks noGrp="1"/>
          </p:cNvSpPr>
          <p:nvPr>
            <p:ph type="dt" sz="half" idx="2"/>
          </p:nvPr>
        </p:nvSpPr>
        <p:spPr>
          <a:xfrm>
            <a:off x="8036732" y="6397103"/>
            <a:ext cx="3091928" cy="365125"/>
          </a:xfrm>
          <a:prstGeom prst="rect">
            <a:avLst/>
          </a:prstGeom>
        </p:spPr>
        <p:txBody>
          <a:bodyPr vert="horz" lIns="91440" tIns="45720" rIns="91440" bIns="45720" rtlCol="0" anchor="ctr"/>
          <a:lstStyle>
            <a:lvl1pPr algn="r">
              <a:defRPr sz="800" cap="all" spc="200" baseline="0">
                <a:solidFill>
                  <a:schemeClr val="tx1"/>
                </a:solidFill>
              </a:defRPr>
            </a:lvl1pPr>
          </a:lstStyle>
          <a:p>
            <a:fld id="{1C8322F6-1C60-46CF-968C-BC20E470F443}" type="datetimeFigureOut">
              <a:rPr lang="en-US" smtClean="0"/>
              <a:t>9/18/2025</a:t>
            </a:fld>
            <a:endParaRPr lang="en-US"/>
          </a:p>
        </p:txBody>
      </p:sp>
      <p:sp>
        <p:nvSpPr>
          <p:cNvPr id="5" name="Footer Placeholder 4">
            <a:extLst>
              <a:ext uri="{FF2B5EF4-FFF2-40B4-BE49-F238E27FC236}">
                <a16:creationId xmlns:a16="http://schemas.microsoft.com/office/drawing/2014/main" id="{58ABF682-1A47-492C-81E3-9DB0A50ECB1F}"/>
              </a:ext>
            </a:extLst>
          </p:cNvPr>
          <p:cNvSpPr>
            <a:spLocks noGrp="1"/>
          </p:cNvSpPr>
          <p:nvPr>
            <p:ph type="ftr" sz="quarter" idx="3"/>
          </p:nvPr>
        </p:nvSpPr>
        <p:spPr>
          <a:xfrm>
            <a:off x="475782" y="6397103"/>
            <a:ext cx="4114800" cy="365125"/>
          </a:xfrm>
          <a:prstGeom prst="rect">
            <a:avLst/>
          </a:prstGeom>
        </p:spPr>
        <p:txBody>
          <a:bodyPr vert="horz" lIns="91440" tIns="45720" rIns="91440" bIns="45720" rtlCol="0" anchor="ctr"/>
          <a:lstStyle>
            <a:lvl1pPr algn="l">
              <a:defRPr sz="800" cap="all" spc="200" baseline="0">
                <a:solidFill>
                  <a:schemeClr val="tx1"/>
                </a:solidFill>
              </a:defRPr>
            </a:lvl1pPr>
          </a:lstStyle>
          <a:p>
            <a:endParaRPr lang="en-US"/>
          </a:p>
        </p:txBody>
      </p:sp>
      <p:sp>
        <p:nvSpPr>
          <p:cNvPr id="6" name="Slide Number Placeholder 5">
            <a:extLst>
              <a:ext uri="{FF2B5EF4-FFF2-40B4-BE49-F238E27FC236}">
                <a16:creationId xmlns:a16="http://schemas.microsoft.com/office/drawing/2014/main" id="{6CCC814B-9105-44ED-98A9-D326B2E2605C}"/>
              </a:ext>
            </a:extLst>
          </p:cNvPr>
          <p:cNvSpPr>
            <a:spLocks noGrp="1"/>
          </p:cNvSpPr>
          <p:nvPr>
            <p:ph type="sldNum" sz="quarter" idx="4"/>
          </p:nvPr>
        </p:nvSpPr>
        <p:spPr>
          <a:xfrm>
            <a:off x="11024553" y="6397103"/>
            <a:ext cx="700775" cy="365125"/>
          </a:xfrm>
          <a:prstGeom prst="rect">
            <a:avLst/>
          </a:prstGeom>
        </p:spPr>
        <p:txBody>
          <a:bodyPr vert="horz" lIns="91440" tIns="45720" rIns="91440" bIns="45720" rtlCol="0" anchor="ctr"/>
          <a:lstStyle>
            <a:lvl1pPr algn="r">
              <a:defRPr sz="800">
                <a:solidFill>
                  <a:schemeClr val="tx1"/>
                </a:solidFill>
              </a:defRPr>
            </a:lvl1pPr>
          </a:lstStyle>
          <a:p>
            <a:fld id="{5EEB83C2-341F-4C28-A243-1C56DDDA54D3}" type="slidenum">
              <a:rPr lang="en-US" smtClean="0"/>
              <a:t>‹#›</a:t>
            </a:fld>
            <a:endParaRPr lang="en-US"/>
          </a:p>
        </p:txBody>
      </p:sp>
      <p:cxnSp>
        <p:nvCxnSpPr>
          <p:cNvPr id="20" name="Straight Connector 19">
            <a:extLst>
              <a:ext uri="{FF2B5EF4-FFF2-40B4-BE49-F238E27FC236}">
                <a16:creationId xmlns:a16="http://schemas.microsoft.com/office/drawing/2014/main" id="{A6814345-41DE-42C5-8657-66C1417DF81A}"/>
              </a:ext>
            </a:extLst>
          </p:cNvPr>
          <p:cNvCxnSpPr>
            <a:cxnSpLocks/>
          </p:cNvCxnSpPr>
          <p:nvPr/>
        </p:nvCxnSpPr>
        <p:spPr>
          <a:xfrm flipH="1">
            <a:off x="566094" y="6286347"/>
            <a:ext cx="110598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7E68E419-3727-4F5E-8840-AF149B33B0B7}"/>
              </a:ext>
            </a:extLst>
          </p:cNvPr>
          <p:cNvCxnSpPr>
            <a:cxnSpLocks/>
          </p:cNvCxnSpPr>
          <p:nvPr/>
        </p:nvCxnSpPr>
        <p:spPr>
          <a:xfrm flipH="1">
            <a:off x="577485" y="1883336"/>
            <a:ext cx="110598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0519B6EC-D7AE-452F-8D0C-D11BD3377F3E}"/>
              </a:ext>
            </a:extLst>
          </p:cNvPr>
          <p:cNvCxnSpPr>
            <a:cxnSpLocks/>
          </p:cNvCxnSpPr>
          <p:nvPr/>
        </p:nvCxnSpPr>
        <p:spPr>
          <a:xfrm flipH="1">
            <a:off x="577485" y="571500"/>
            <a:ext cx="110598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30702581"/>
      </p:ext>
    </p:extLst>
  </p:cSld>
  <p:clrMap bg1="lt1" tx1="dk1" bg2="lt2" tx2="dk2" accent1="accent1" accent2="accent2" accent3="accent3" accent4="accent4" accent5="accent5" accent6="accent6" hlink="hlink" folHlink="folHlink"/>
  <p:sldLayoutIdLst>
    <p:sldLayoutId id="2147483803" r:id="rId1"/>
    <p:sldLayoutId id="2147483804" r:id="rId2"/>
    <p:sldLayoutId id="2147483805" r:id="rId3"/>
    <p:sldLayoutId id="2147483806" r:id="rId4"/>
    <p:sldLayoutId id="2147483807" r:id="rId5"/>
    <p:sldLayoutId id="2147483813" r:id="rId6"/>
    <p:sldLayoutId id="2147483808" r:id="rId7"/>
    <p:sldLayoutId id="2147483809" r:id="rId8"/>
    <p:sldLayoutId id="2147483810" r:id="rId9"/>
    <p:sldLayoutId id="2147483812" r:id="rId10"/>
    <p:sldLayoutId id="2147483811" r:id="rId11"/>
  </p:sldLayoutIdLst>
  <p:txStyles>
    <p:titleStyle>
      <a:lvl1pPr algn="l" defTabSz="914400" rtl="0" eaLnBrk="1" latinLnBrk="0" hangingPunct="1">
        <a:lnSpc>
          <a:spcPct val="90000"/>
        </a:lnSpc>
        <a:spcBef>
          <a:spcPct val="0"/>
        </a:spcBef>
        <a:buNone/>
        <a:defRPr sz="4000" kern="1200" spc="-100" baseline="0">
          <a:solidFill>
            <a:schemeClr val="tx1"/>
          </a:solidFill>
          <a:latin typeface="Batang" panose="02030600000101010101" pitchFamily="18" charset="-127"/>
          <a:ea typeface="Batang" panose="02030600000101010101" pitchFamily="18" charset="-127"/>
          <a:cs typeface="+mj-cs"/>
        </a:defRPr>
      </a:lvl1pPr>
    </p:titleStyle>
    <p:bodyStyle>
      <a:lvl1pPr marL="228600" indent="-228600" algn="l" defTabSz="914400" rtl="0" eaLnBrk="1" latinLnBrk="0" hangingPunct="1">
        <a:lnSpc>
          <a:spcPct val="120000"/>
        </a:lnSpc>
        <a:spcBef>
          <a:spcPts val="1000"/>
        </a:spcBef>
        <a:buSzPct val="80000"/>
        <a:buFont typeface="Arial" panose="020B0604020202020204" pitchFamily="34" charset="0"/>
        <a:buChar char="•"/>
        <a:defRPr sz="2000" kern="1200">
          <a:solidFill>
            <a:schemeClr val="tx1"/>
          </a:solidFill>
          <a:latin typeface="+mn-lt"/>
          <a:ea typeface="+mn-ea"/>
          <a:cs typeface="+mn-cs"/>
        </a:defRPr>
      </a:lvl1pPr>
      <a:lvl2pPr marL="457200" indent="-228600" algn="l" defTabSz="914400" rtl="0" eaLnBrk="1" latinLnBrk="0" hangingPunct="1">
        <a:lnSpc>
          <a:spcPct val="120000"/>
        </a:lnSpc>
        <a:spcBef>
          <a:spcPts val="500"/>
        </a:spcBef>
        <a:buSzPct val="80000"/>
        <a:buFont typeface="Avenir Next LT Pro Light" panose="020B0304020202020204" pitchFamily="34" charset="0"/>
        <a:buChar char="–"/>
        <a:defRPr sz="1800" kern="1200">
          <a:solidFill>
            <a:schemeClr val="tx1"/>
          </a:solidFill>
          <a:latin typeface="+mn-lt"/>
          <a:ea typeface="+mn-ea"/>
          <a:cs typeface="+mn-cs"/>
        </a:defRPr>
      </a:lvl2pPr>
      <a:lvl3pPr marL="731520" indent="-228600" algn="l" defTabSz="914400" rtl="0" eaLnBrk="1" latinLnBrk="0" hangingPunct="1">
        <a:lnSpc>
          <a:spcPct val="120000"/>
        </a:lnSpc>
        <a:spcBef>
          <a:spcPts val="500"/>
        </a:spcBef>
        <a:buSzPct val="80000"/>
        <a:buFont typeface="Arial" panose="020B0604020202020204" pitchFamily="34" charset="0"/>
        <a:buChar char="•"/>
        <a:defRPr sz="1600" kern="1200">
          <a:solidFill>
            <a:schemeClr val="tx1"/>
          </a:solidFill>
          <a:latin typeface="+mn-lt"/>
          <a:ea typeface="+mn-ea"/>
          <a:cs typeface="+mn-cs"/>
        </a:defRPr>
      </a:lvl3pPr>
      <a:lvl4pPr marL="1005840" indent="-228600" algn="l" defTabSz="914400" rtl="0" eaLnBrk="1" latinLnBrk="0" hangingPunct="1">
        <a:lnSpc>
          <a:spcPct val="120000"/>
        </a:lnSpc>
        <a:spcBef>
          <a:spcPts val="500"/>
        </a:spcBef>
        <a:buSzPct val="80000"/>
        <a:buFont typeface="Avenir Next LT Pro Light" panose="020B0304020202020204" pitchFamily="34" charset="0"/>
        <a:buChar char="–"/>
        <a:defRPr sz="1400" kern="1200">
          <a:solidFill>
            <a:schemeClr val="tx1"/>
          </a:solidFill>
          <a:latin typeface="+mn-lt"/>
          <a:ea typeface="+mn-ea"/>
          <a:cs typeface="+mn-cs"/>
        </a:defRPr>
      </a:lvl4pPr>
      <a:lvl5pPr marL="1280160" indent="-228600" algn="l" defTabSz="914400" rtl="0" eaLnBrk="1" latinLnBrk="0" hangingPunct="1">
        <a:lnSpc>
          <a:spcPct val="120000"/>
        </a:lnSpc>
        <a:spcBef>
          <a:spcPts val="500"/>
        </a:spcBef>
        <a:buSzPct val="80000"/>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20.jpg"/><Relationship Id="rId7" Type="http://schemas.openxmlformats.org/officeDocument/2006/relationships/diagramColors" Target="../diagrams/colors6.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hyperlink" Target="https://www.skagitcounty.net/Departments/EmergencyManagement/" TargetMode="External"/><Relationship Id="rId5" Type="http://schemas.openxmlformats.org/officeDocument/2006/relationships/hyperlink" Target="https://www.skagitcounty.net/flood" TargetMode="External"/><Relationship Id="rId4" Type="http://schemas.openxmlformats.org/officeDocument/2006/relationships/image" Target="../media/image23.png"/></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diagramQuickStyle" Target="../diagrams/quickStyle2.xml"/><Relationship Id="rId3" Type="http://schemas.openxmlformats.org/officeDocument/2006/relationships/notesSlide" Target="../notesSlides/notesSlide4.xml"/><Relationship Id="rId7" Type="http://schemas.openxmlformats.org/officeDocument/2006/relationships/diagramLayout" Target="../diagrams/layout2.xml"/><Relationship Id="rId2" Type="http://schemas.openxmlformats.org/officeDocument/2006/relationships/slideLayout" Target="../slideLayouts/slideLayout2.xml"/><Relationship Id="rId1" Type="http://schemas.openxmlformats.org/officeDocument/2006/relationships/themeOverride" Target="../theme/themeOverride1.xml"/><Relationship Id="rId6" Type="http://schemas.openxmlformats.org/officeDocument/2006/relationships/diagramData" Target="../diagrams/data2.xml"/><Relationship Id="rId5" Type="http://schemas.openxmlformats.org/officeDocument/2006/relationships/image" Target="../media/image4.svg"/><Relationship Id="rId10" Type="http://schemas.microsoft.com/office/2007/relationships/diagramDrawing" Target="../diagrams/drawing2.xml"/><Relationship Id="rId4" Type="http://schemas.openxmlformats.org/officeDocument/2006/relationships/image" Target="../media/image3.png"/><Relationship Id="rId9" Type="http://schemas.openxmlformats.org/officeDocument/2006/relationships/diagramColors" Target="../diagrams/colors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D26BC87E-DCC8-4E66-972D-A587756DF3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82" y="0"/>
            <a:ext cx="1219878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8A2E7BB-A2CC-4590-AC10-EEEABB772904}"/>
              </a:ext>
            </a:extLst>
          </p:cNvPr>
          <p:cNvSpPr>
            <a:spLocks noGrp="1"/>
          </p:cNvSpPr>
          <p:nvPr>
            <p:ph type="ctrTitle"/>
          </p:nvPr>
        </p:nvSpPr>
        <p:spPr>
          <a:xfrm>
            <a:off x="521208" y="822961"/>
            <a:ext cx="3898392" cy="1447270"/>
          </a:xfrm>
        </p:spPr>
        <p:txBody>
          <a:bodyPr anchor="t">
            <a:normAutofit/>
          </a:bodyPr>
          <a:lstStyle/>
          <a:p>
            <a:r>
              <a:rPr lang="en-US" dirty="0"/>
              <a:t>Flood </a:t>
            </a:r>
            <a:r>
              <a:rPr lang="en-US"/>
              <a:t>Ready Hamilton</a:t>
            </a:r>
            <a:endParaRPr lang="en-US" dirty="0"/>
          </a:p>
        </p:txBody>
      </p:sp>
      <p:sp>
        <p:nvSpPr>
          <p:cNvPr id="3" name="Subtitle 2">
            <a:extLst>
              <a:ext uri="{FF2B5EF4-FFF2-40B4-BE49-F238E27FC236}">
                <a16:creationId xmlns:a16="http://schemas.microsoft.com/office/drawing/2014/main" id="{6CEC19AE-E7FE-FE46-795A-F19EB7CFBCDC}"/>
              </a:ext>
            </a:extLst>
          </p:cNvPr>
          <p:cNvSpPr>
            <a:spLocks noGrp="1"/>
          </p:cNvSpPr>
          <p:nvPr>
            <p:ph type="subTitle" idx="1"/>
          </p:nvPr>
        </p:nvSpPr>
        <p:spPr>
          <a:xfrm>
            <a:off x="5793380" y="5328750"/>
            <a:ext cx="5827117" cy="788263"/>
          </a:xfrm>
        </p:spPr>
        <p:txBody>
          <a:bodyPr>
            <a:normAutofit fontScale="77500" lnSpcReduction="20000"/>
          </a:bodyPr>
          <a:lstStyle/>
          <a:p>
            <a:pPr>
              <a:lnSpc>
                <a:spcPct val="120000"/>
              </a:lnSpc>
            </a:pPr>
            <a:r>
              <a:rPr lang="en-US" sz="1200" dirty="0"/>
              <a:t>Presented by: My freedom living, Forterra NW, Town of Hamilton, wa State dept. of ecology</a:t>
            </a:r>
          </a:p>
          <a:p>
            <a:pPr>
              <a:lnSpc>
                <a:spcPct val="120000"/>
              </a:lnSpc>
            </a:pPr>
            <a:r>
              <a:rPr lang="en-US" sz="1200" dirty="0"/>
              <a:t>Date &amp; location: September 6</a:t>
            </a:r>
            <a:r>
              <a:rPr lang="en-US" sz="1200" baseline="30000" dirty="0"/>
              <a:t>th</a:t>
            </a:r>
            <a:r>
              <a:rPr lang="en-US" sz="1200" dirty="0"/>
              <a:t>, 2025|hamilton fire Hall Building </a:t>
            </a:r>
            <a:r>
              <a:rPr lang="en-US" sz="1200" i="0" u="none" strike="noStrike" dirty="0">
                <a:effectLst/>
              </a:rPr>
              <a:t>951 Pettit St. Hamilton, WA 98255</a:t>
            </a:r>
            <a:r>
              <a:rPr lang="en-US" sz="1200" dirty="0"/>
              <a:t> </a:t>
            </a:r>
          </a:p>
        </p:txBody>
      </p:sp>
      <p:cxnSp>
        <p:nvCxnSpPr>
          <p:cNvPr id="31" name="Straight Connector 30">
            <a:extLst>
              <a:ext uri="{FF2B5EF4-FFF2-40B4-BE49-F238E27FC236}">
                <a16:creationId xmlns:a16="http://schemas.microsoft.com/office/drawing/2014/main" id="{8B45C962-0D68-4A01-9627-70DEBBC363C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77175" y="571500"/>
            <a:ext cx="1105479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F1D89FBF-493B-4E7D-B511-7E40674F632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524500" y="573971"/>
            <a:ext cx="0" cy="571252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4BCC744E-5590-4542-B37F-B764470BF05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77176" y="6286500"/>
            <a:ext cx="1104332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DE1DDC58-B9E1-1BD2-1E8C-6F0685D78937}"/>
              </a:ext>
            </a:extLst>
          </p:cNvPr>
          <p:cNvSpPr txBox="1"/>
          <p:nvPr/>
        </p:nvSpPr>
        <p:spPr>
          <a:xfrm>
            <a:off x="571504" y="2270231"/>
            <a:ext cx="4551873" cy="646331"/>
          </a:xfrm>
          <a:prstGeom prst="rect">
            <a:avLst/>
          </a:prstGeom>
          <a:noFill/>
        </p:spPr>
        <p:txBody>
          <a:bodyPr wrap="square" rtlCol="0">
            <a:spAutoFit/>
          </a:bodyPr>
          <a:lstStyle/>
          <a:p>
            <a:r>
              <a:rPr lang="en-US" dirty="0"/>
              <a:t>Flood Preparedness Training for the Town of Hamilton</a:t>
            </a:r>
          </a:p>
        </p:txBody>
      </p:sp>
      <p:pic>
        <p:nvPicPr>
          <p:cNvPr id="7" name="Picture 6" descr="A river running through a valley&#10;&#10;AI-generated content may be incorrect.">
            <a:extLst>
              <a:ext uri="{FF2B5EF4-FFF2-40B4-BE49-F238E27FC236}">
                <a16:creationId xmlns:a16="http://schemas.microsoft.com/office/drawing/2014/main" id="{01472DEE-41D8-0107-0BF0-CEE13F8A2BE8}"/>
              </a:ext>
            </a:extLst>
          </p:cNvPr>
          <p:cNvPicPr>
            <a:picLocks noChangeAspect="1"/>
          </p:cNvPicPr>
          <p:nvPr/>
        </p:nvPicPr>
        <p:blipFill>
          <a:blip r:embed="rId3"/>
          <a:stretch>
            <a:fillRect/>
          </a:stretch>
        </p:blipFill>
        <p:spPr>
          <a:xfrm>
            <a:off x="5789198" y="822961"/>
            <a:ext cx="6138105" cy="4092070"/>
          </a:xfrm>
          <a:prstGeom prst="rect">
            <a:avLst/>
          </a:prstGeom>
        </p:spPr>
      </p:pic>
      <p:pic>
        <p:nvPicPr>
          <p:cNvPr id="4" name="Picture 3" descr="A logo with blue and green squares&#10;&#10;AI-generated content may be incorrect.">
            <a:extLst>
              <a:ext uri="{FF2B5EF4-FFF2-40B4-BE49-F238E27FC236}">
                <a16:creationId xmlns:a16="http://schemas.microsoft.com/office/drawing/2014/main" id="{26F4F23C-8B95-D9B0-325A-75420435280F}"/>
              </a:ext>
            </a:extLst>
          </p:cNvPr>
          <p:cNvPicPr>
            <a:picLocks noChangeAspect="1"/>
          </p:cNvPicPr>
          <p:nvPr/>
        </p:nvPicPr>
        <p:blipFill>
          <a:blip r:embed="rId4"/>
          <a:stretch>
            <a:fillRect/>
          </a:stretch>
        </p:blipFill>
        <p:spPr>
          <a:xfrm>
            <a:off x="569208" y="5165547"/>
            <a:ext cx="2840920" cy="854311"/>
          </a:xfrm>
          <a:prstGeom prst="rect">
            <a:avLst/>
          </a:prstGeom>
        </p:spPr>
      </p:pic>
    </p:spTree>
    <p:extLst>
      <p:ext uri="{BB962C8B-B14F-4D97-AF65-F5344CB8AC3E}">
        <p14:creationId xmlns:p14="http://schemas.microsoft.com/office/powerpoint/2010/main" val="42791451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B4314D2-D2A1-4CD8-AC61-D3A8624096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260FF64-84D8-C080-3427-13CF4D2378A1}"/>
              </a:ext>
            </a:extLst>
          </p:cNvPr>
          <p:cNvSpPr>
            <a:spLocks noGrp="1"/>
          </p:cNvSpPr>
          <p:nvPr>
            <p:ph type="title"/>
          </p:nvPr>
        </p:nvSpPr>
        <p:spPr>
          <a:xfrm>
            <a:off x="521207" y="789567"/>
            <a:ext cx="11110405" cy="1054864"/>
          </a:xfrm>
        </p:spPr>
        <p:txBody>
          <a:bodyPr anchor="t">
            <a:normAutofit/>
          </a:bodyPr>
          <a:lstStyle/>
          <a:p>
            <a:r>
              <a:rPr lang="en-US" dirty="0"/>
              <a:t>Levee Risk &amp; Forecasting</a:t>
            </a:r>
          </a:p>
        </p:txBody>
      </p:sp>
      <p:cxnSp>
        <p:nvCxnSpPr>
          <p:cNvPr id="11" name="Straight Connector 10">
            <a:extLst>
              <a:ext uri="{FF2B5EF4-FFF2-40B4-BE49-F238E27FC236}">
                <a16:creationId xmlns:a16="http://schemas.microsoft.com/office/drawing/2014/main" id="{989C9033-50A6-4C0D-A434-1DA417B55C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71500" y="567751"/>
            <a:ext cx="1105479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6E77119D-632B-44FE-918A-65D2788D009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71500" y="6286500"/>
            <a:ext cx="1105479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DCFD6B04-D42B-62FF-C8D2-5A8203C5A1C4}"/>
              </a:ext>
            </a:extLst>
          </p:cNvPr>
          <p:cNvGraphicFramePr>
            <a:graphicFrameLocks noGrp="1"/>
          </p:cNvGraphicFramePr>
          <p:nvPr>
            <p:ph idx="1"/>
            <p:extLst>
              <p:ext uri="{D42A27DB-BD31-4B8C-83A1-F6EECF244321}">
                <p14:modId xmlns:p14="http://schemas.microsoft.com/office/powerpoint/2010/main" val="4172584846"/>
              </p:ext>
            </p:extLst>
          </p:nvPr>
        </p:nvGraphicFramePr>
        <p:xfrm>
          <a:off x="571500" y="1936417"/>
          <a:ext cx="11060113" cy="39342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665900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EBAF395E-7D52-496C-ACDD-468AEC1ADF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AEACFDB-1740-2A45-5725-EF7BFEFC359A}"/>
              </a:ext>
            </a:extLst>
          </p:cNvPr>
          <p:cNvSpPr>
            <a:spLocks noGrp="1"/>
          </p:cNvSpPr>
          <p:nvPr>
            <p:ph type="title"/>
          </p:nvPr>
        </p:nvSpPr>
        <p:spPr>
          <a:xfrm>
            <a:off x="521208" y="786384"/>
            <a:ext cx="3509192" cy="2008193"/>
          </a:xfrm>
        </p:spPr>
        <p:txBody>
          <a:bodyPr anchor="t">
            <a:normAutofit/>
          </a:bodyPr>
          <a:lstStyle/>
          <a:p>
            <a:r>
              <a:rPr lang="en-US" sz="3400"/>
              <a:t>Skagit River Basin &amp; Environmental Justice</a:t>
            </a:r>
          </a:p>
        </p:txBody>
      </p:sp>
      <p:cxnSp>
        <p:nvCxnSpPr>
          <p:cNvPr id="29" name="Straight Connector 28">
            <a:extLst>
              <a:ext uri="{FF2B5EF4-FFF2-40B4-BE49-F238E27FC236}">
                <a16:creationId xmlns:a16="http://schemas.microsoft.com/office/drawing/2014/main" id="{56BAADB1-054E-4A82-8D07-643BD1F433E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68602" y="576201"/>
            <a:ext cx="1105479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B7A131A7-463C-16C6-528F-9CC2DF4C3783}"/>
              </a:ext>
            </a:extLst>
          </p:cNvPr>
          <p:cNvSpPr>
            <a:spLocks noGrp="1"/>
          </p:cNvSpPr>
          <p:nvPr>
            <p:ph idx="1"/>
          </p:nvPr>
        </p:nvSpPr>
        <p:spPr>
          <a:xfrm>
            <a:off x="571502" y="3066892"/>
            <a:ext cx="3276598" cy="2856476"/>
          </a:xfrm>
        </p:spPr>
        <p:txBody>
          <a:bodyPr anchor="b">
            <a:normAutofit/>
          </a:bodyPr>
          <a:lstStyle/>
          <a:p>
            <a:r>
              <a:rPr lang="en-US" sz="1800" dirty="0"/>
              <a:t>Salmon habitat and Tribal rights</a:t>
            </a:r>
          </a:p>
          <a:p>
            <a:r>
              <a:rPr lang="en-US" sz="1800" dirty="0"/>
              <a:t>Climate Change = more intense floods</a:t>
            </a:r>
          </a:p>
          <a:p>
            <a:endParaRPr lang="en-US" sz="1800" dirty="0"/>
          </a:p>
          <a:p>
            <a:endParaRPr lang="en-US" sz="1800" dirty="0"/>
          </a:p>
        </p:txBody>
      </p:sp>
      <p:cxnSp>
        <p:nvCxnSpPr>
          <p:cNvPr id="31" name="Straight Connector 30">
            <a:extLst>
              <a:ext uri="{FF2B5EF4-FFF2-40B4-BE49-F238E27FC236}">
                <a16:creationId xmlns:a16="http://schemas.microsoft.com/office/drawing/2014/main" id="{B3121654-FB13-441C-AB60-76710D9170C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419600" y="588336"/>
            <a:ext cx="0" cy="569816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7" name="Picture 6" descr="A map of a river&#10;&#10;AI-generated content may be incorrect.">
            <a:extLst>
              <a:ext uri="{FF2B5EF4-FFF2-40B4-BE49-F238E27FC236}">
                <a16:creationId xmlns:a16="http://schemas.microsoft.com/office/drawing/2014/main" id="{D95921C8-49E7-0E22-70FA-97751A4C5DD2}"/>
              </a:ext>
            </a:extLst>
          </p:cNvPr>
          <p:cNvPicPr>
            <a:picLocks noChangeAspect="1"/>
          </p:cNvPicPr>
          <p:nvPr/>
        </p:nvPicPr>
        <p:blipFill>
          <a:blip r:embed="rId3"/>
          <a:srcRect r="-1" b="1131"/>
          <a:stretch>
            <a:fillRect/>
          </a:stretch>
        </p:blipFill>
        <p:spPr>
          <a:xfrm>
            <a:off x="4699208" y="849338"/>
            <a:ext cx="6921292" cy="5158038"/>
          </a:xfrm>
          <a:prstGeom prst="rect">
            <a:avLst/>
          </a:prstGeom>
        </p:spPr>
      </p:pic>
      <p:cxnSp>
        <p:nvCxnSpPr>
          <p:cNvPr id="33" name="Straight Connector 32">
            <a:extLst>
              <a:ext uri="{FF2B5EF4-FFF2-40B4-BE49-F238E27FC236}">
                <a16:creationId xmlns:a16="http://schemas.microsoft.com/office/drawing/2014/main" id="{C58D2D3E-B980-4D6F-BBFB-DF7A3A94729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71500" y="6286500"/>
            <a:ext cx="1105479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026402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5D28D120-1389-4B3F-BECB-0949DCCAC7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82" y="0"/>
            <a:ext cx="1219878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8B8C1A3-419A-86B3-1532-4BFAB3ACAFBB}"/>
              </a:ext>
            </a:extLst>
          </p:cNvPr>
          <p:cNvSpPr>
            <a:spLocks noGrp="1"/>
          </p:cNvSpPr>
          <p:nvPr>
            <p:ph type="title"/>
          </p:nvPr>
        </p:nvSpPr>
        <p:spPr>
          <a:xfrm>
            <a:off x="518551" y="784857"/>
            <a:ext cx="3562038" cy="5151580"/>
          </a:xfrm>
        </p:spPr>
        <p:txBody>
          <a:bodyPr anchor="t">
            <a:normAutofit/>
          </a:bodyPr>
          <a:lstStyle/>
          <a:p>
            <a:r>
              <a:rPr lang="en-US" dirty="0"/>
              <a:t>Floodplain Regulations &amp; Overview</a:t>
            </a:r>
          </a:p>
        </p:txBody>
      </p:sp>
      <p:cxnSp>
        <p:nvCxnSpPr>
          <p:cNvPr id="23" name="Straight Connector 22">
            <a:extLst>
              <a:ext uri="{FF2B5EF4-FFF2-40B4-BE49-F238E27FC236}">
                <a16:creationId xmlns:a16="http://schemas.microsoft.com/office/drawing/2014/main" id="{D927055D-9ECF-487E-91DD-FFA84AB92DB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71333" y="571500"/>
            <a:ext cx="1105479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5" name="Picture 4" descr="Diagram of a floodplain&#10;&#10;AI-generated content may be incorrect.">
            <a:extLst>
              <a:ext uri="{FF2B5EF4-FFF2-40B4-BE49-F238E27FC236}">
                <a16:creationId xmlns:a16="http://schemas.microsoft.com/office/drawing/2014/main" id="{F1BE3A42-73AA-98D5-8684-420BE1B24E75}"/>
              </a:ext>
            </a:extLst>
          </p:cNvPr>
          <p:cNvPicPr>
            <a:picLocks noChangeAspect="1"/>
          </p:cNvPicPr>
          <p:nvPr/>
        </p:nvPicPr>
        <p:blipFill>
          <a:blip r:embed="rId3"/>
          <a:srcRect l="5139" r="9779" b="1"/>
          <a:stretch>
            <a:fillRect/>
          </a:stretch>
        </p:blipFill>
        <p:spPr>
          <a:xfrm>
            <a:off x="4698255" y="851708"/>
            <a:ext cx="6933055" cy="3482114"/>
          </a:xfrm>
          <a:prstGeom prst="rect">
            <a:avLst/>
          </a:prstGeom>
        </p:spPr>
      </p:pic>
      <p:sp>
        <p:nvSpPr>
          <p:cNvPr id="3" name="Content Placeholder 2">
            <a:extLst>
              <a:ext uri="{FF2B5EF4-FFF2-40B4-BE49-F238E27FC236}">
                <a16:creationId xmlns:a16="http://schemas.microsoft.com/office/drawing/2014/main" id="{D4E6C849-B7A1-ECD3-824C-860292D697D0}"/>
              </a:ext>
            </a:extLst>
          </p:cNvPr>
          <p:cNvSpPr>
            <a:spLocks noGrp="1"/>
          </p:cNvSpPr>
          <p:nvPr>
            <p:ph idx="1"/>
          </p:nvPr>
        </p:nvSpPr>
        <p:spPr>
          <a:xfrm>
            <a:off x="4698255" y="4527096"/>
            <a:ext cx="6933055" cy="1759399"/>
          </a:xfrm>
        </p:spPr>
        <p:txBody>
          <a:bodyPr anchor="t">
            <a:noAutofit/>
          </a:bodyPr>
          <a:lstStyle/>
          <a:p>
            <a:r>
              <a:rPr lang="en-US" sz="1600" dirty="0"/>
              <a:t>Ordinance: 330, 331, 352, and 232 </a:t>
            </a:r>
          </a:p>
          <a:p>
            <a:r>
              <a:rPr lang="en-US" sz="1600" b="0" i="0" u="none" strike="noStrike" dirty="0">
                <a:effectLst/>
              </a:rPr>
              <a:t>Town of Hamilton Shoreline Master Program (SMP) – includes Flood Hazard Mitigation &amp; Critical Areas Regulations</a:t>
            </a:r>
            <a:endParaRPr lang="en-US" sz="1600" dirty="0"/>
          </a:p>
          <a:p>
            <a:r>
              <a:rPr lang="en-US" sz="1600" b="1" i="0" u="none" strike="noStrike" dirty="0">
                <a:solidFill>
                  <a:srgbClr val="000000"/>
                </a:solidFill>
                <a:effectLst/>
              </a:rPr>
              <a:t>Complete the Pre-Application: Checklist</a:t>
            </a:r>
            <a:r>
              <a:rPr lang="en-US" sz="1600" b="0" i="0" u="none" strike="noStrike" dirty="0">
                <a:solidFill>
                  <a:srgbClr val="000000"/>
                </a:solidFill>
                <a:effectLst/>
              </a:rPr>
              <a:t> available on the Town’s website before any project in the floodplain or floodway.</a:t>
            </a:r>
            <a:endParaRPr lang="en-US" sz="1600" dirty="0"/>
          </a:p>
          <a:p>
            <a:endParaRPr lang="en-US" sz="1600" b="0" i="0" u="none" strike="noStrike" dirty="0">
              <a:effectLst/>
            </a:endParaRPr>
          </a:p>
        </p:txBody>
      </p:sp>
      <p:cxnSp>
        <p:nvCxnSpPr>
          <p:cNvPr id="25" name="Straight Connector 24">
            <a:extLst>
              <a:ext uri="{FF2B5EF4-FFF2-40B4-BE49-F238E27FC236}">
                <a16:creationId xmlns:a16="http://schemas.microsoft.com/office/drawing/2014/main" id="{F0DC1883-8AF7-483D-9074-3C6D8AF5759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71500" y="6286500"/>
            <a:ext cx="1105479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1CF89D75-E5AC-4C45-9D87-228849A4C7A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419600" y="571500"/>
            <a:ext cx="0" cy="571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240065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D28D120-1389-4B3F-BECB-0949DCCAC7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82" y="0"/>
            <a:ext cx="1219878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D2DB8FF-514C-6D29-C2D9-5E8749BE0EEE}"/>
              </a:ext>
            </a:extLst>
          </p:cNvPr>
          <p:cNvSpPr>
            <a:spLocks noGrp="1"/>
          </p:cNvSpPr>
          <p:nvPr>
            <p:ph type="title"/>
          </p:nvPr>
        </p:nvSpPr>
        <p:spPr>
          <a:xfrm>
            <a:off x="490951" y="851708"/>
            <a:ext cx="2648490" cy="5183333"/>
          </a:xfrm>
        </p:spPr>
        <p:txBody>
          <a:bodyPr anchor="t">
            <a:normAutofit/>
          </a:bodyPr>
          <a:lstStyle/>
          <a:p>
            <a:r>
              <a:rPr lang="en-US" sz="4100"/>
              <a:t>What Permits are Required?</a:t>
            </a:r>
          </a:p>
        </p:txBody>
      </p:sp>
      <p:cxnSp>
        <p:nvCxnSpPr>
          <p:cNvPr id="12" name="Straight Connector 11">
            <a:extLst>
              <a:ext uri="{FF2B5EF4-FFF2-40B4-BE49-F238E27FC236}">
                <a16:creationId xmlns:a16="http://schemas.microsoft.com/office/drawing/2014/main" id="{D927055D-9ECF-487E-91DD-FFA84AB92DB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71333" y="571500"/>
            <a:ext cx="1105479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3D444CE1-CAFC-3150-2ECE-98692BB5756C}"/>
              </a:ext>
            </a:extLst>
          </p:cNvPr>
          <p:cNvSpPr>
            <a:spLocks noGrp="1"/>
          </p:cNvSpPr>
          <p:nvPr>
            <p:ph idx="1"/>
          </p:nvPr>
        </p:nvSpPr>
        <p:spPr>
          <a:xfrm>
            <a:off x="8808721" y="822962"/>
            <a:ext cx="2822588" cy="3821610"/>
          </a:xfrm>
        </p:spPr>
        <p:txBody>
          <a:bodyPr anchor="t">
            <a:normAutofit/>
          </a:bodyPr>
          <a:lstStyle/>
          <a:p>
            <a:r>
              <a:rPr lang="en-US" sz="1800" dirty="0"/>
              <a:t>Elevation requirements (BFE + Freeboard)</a:t>
            </a:r>
          </a:p>
          <a:p>
            <a:r>
              <a:rPr lang="en-US" sz="1800" dirty="0"/>
              <a:t>Elevation certificates are completed through a third party (town records)</a:t>
            </a:r>
          </a:p>
          <a:p>
            <a:r>
              <a:rPr lang="en-US" sz="1800" dirty="0"/>
              <a:t>Emergency sandbagging = no permit </a:t>
            </a:r>
          </a:p>
        </p:txBody>
      </p:sp>
      <p:cxnSp>
        <p:nvCxnSpPr>
          <p:cNvPr id="14" name="Straight Connector 13">
            <a:extLst>
              <a:ext uri="{FF2B5EF4-FFF2-40B4-BE49-F238E27FC236}">
                <a16:creationId xmlns:a16="http://schemas.microsoft.com/office/drawing/2014/main" id="{F0DC1883-8AF7-483D-9074-3C6D8AF5759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71500" y="6286500"/>
            <a:ext cx="1105479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17177399-812F-4E04-83D0-5270FD0FE9E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314700" y="571500"/>
            <a:ext cx="0" cy="571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754F61CF-A1B2-5B6A-01D3-8D74E6C63ED9}"/>
              </a:ext>
            </a:extLst>
          </p:cNvPr>
          <p:cNvPicPr>
            <a:picLocks noChangeAspect="1"/>
          </p:cNvPicPr>
          <p:nvPr/>
        </p:nvPicPr>
        <p:blipFill>
          <a:blip r:embed="rId3"/>
          <a:stretch>
            <a:fillRect/>
          </a:stretch>
        </p:blipFill>
        <p:spPr>
          <a:xfrm>
            <a:off x="3504281" y="697233"/>
            <a:ext cx="4764340" cy="5434783"/>
          </a:xfrm>
          <a:prstGeom prst="rect">
            <a:avLst/>
          </a:prstGeom>
        </p:spPr>
      </p:pic>
    </p:spTree>
    <p:extLst>
      <p:ext uri="{BB962C8B-B14F-4D97-AF65-F5344CB8AC3E}">
        <p14:creationId xmlns:p14="http://schemas.microsoft.com/office/powerpoint/2010/main" val="8159466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EBAF395E-7D52-496C-ACDD-468AEC1ADF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0F4B9BC-6AA0-196C-5A2E-2292FC711498}"/>
              </a:ext>
            </a:extLst>
          </p:cNvPr>
          <p:cNvSpPr>
            <a:spLocks noGrp="1"/>
          </p:cNvSpPr>
          <p:nvPr>
            <p:ph type="title"/>
          </p:nvPr>
        </p:nvSpPr>
        <p:spPr>
          <a:xfrm>
            <a:off x="521207" y="786384"/>
            <a:ext cx="6233755" cy="1707775"/>
          </a:xfrm>
        </p:spPr>
        <p:txBody>
          <a:bodyPr anchor="t">
            <a:normAutofit/>
          </a:bodyPr>
          <a:lstStyle/>
          <a:p>
            <a:r>
              <a:rPr lang="en-US"/>
              <a:t>RV and utility Rules</a:t>
            </a:r>
          </a:p>
        </p:txBody>
      </p:sp>
      <p:cxnSp>
        <p:nvCxnSpPr>
          <p:cNvPr id="23" name="Straight Connector 22">
            <a:extLst>
              <a:ext uri="{FF2B5EF4-FFF2-40B4-BE49-F238E27FC236}">
                <a16:creationId xmlns:a16="http://schemas.microsoft.com/office/drawing/2014/main" id="{56BAADB1-054E-4A82-8D07-643BD1F433E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68602" y="576201"/>
            <a:ext cx="1105479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50460352-836A-0F61-3FAD-1340C9E01419}"/>
              </a:ext>
            </a:extLst>
          </p:cNvPr>
          <p:cNvSpPr>
            <a:spLocks noGrp="1"/>
          </p:cNvSpPr>
          <p:nvPr>
            <p:ph idx="1"/>
          </p:nvPr>
        </p:nvSpPr>
        <p:spPr>
          <a:xfrm>
            <a:off x="571501" y="2494159"/>
            <a:ext cx="6131953" cy="3510129"/>
          </a:xfrm>
        </p:spPr>
        <p:txBody>
          <a:bodyPr anchor="b">
            <a:normAutofit/>
          </a:bodyPr>
          <a:lstStyle/>
          <a:p>
            <a:r>
              <a:rPr lang="en-US" sz="1800" dirty="0"/>
              <a:t>RV’s: road ready, use permit, quick-disconnect fittings</a:t>
            </a:r>
          </a:p>
          <a:p>
            <a:r>
              <a:rPr lang="en-US" sz="1800" dirty="0"/>
              <a:t>Utilities: Anchoring, waterproofing</a:t>
            </a:r>
          </a:p>
          <a:p>
            <a:endParaRPr lang="en-US" sz="1800" dirty="0"/>
          </a:p>
          <a:p>
            <a:endParaRPr lang="en-US" sz="1800" dirty="0"/>
          </a:p>
          <a:p>
            <a:endParaRPr lang="en-US" sz="1800" dirty="0"/>
          </a:p>
          <a:p>
            <a:endParaRPr lang="en-US" sz="1800" dirty="0"/>
          </a:p>
        </p:txBody>
      </p:sp>
      <p:cxnSp>
        <p:nvCxnSpPr>
          <p:cNvPr id="25" name="Straight Connector 24">
            <a:extLst>
              <a:ext uri="{FF2B5EF4-FFF2-40B4-BE49-F238E27FC236}">
                <a16:creationId xmlns:a16="http://schemas.microsoft.com/office/drawing/2014/main" id="{B3121654-FB13-441C-AB60-76710D9170C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734300" y="576201"/>
            <a:ext cx="0" cy="571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5" name="Picture 4" descr="A diagram of a water protection level&#10;&#10;AI-generated content may be incorrect.">
            <a:extLst>
              <a:ext uri="{FF2B5EF4-FFF2-40B4-BE49-F238E27FC236}">
                <a16:creationId xmlns:a16="http://schemas.microsoft.com/office/drawing/2014/main" id="{89E8F5F1-4567-0E6D-79AD-4FBA0574F09F}"/>
              </a:ext>
            </a:extLst>
          </p:cNvPr>
          <p:cNvPicPr>
            <a:picLocks noChangeAspect="1"/>
          </p:cNvPicPr>
          <p:nvPr/>
        </p:nvPicPr>
        <p:blipFill>
          <a:blip r:embed="rId3"/>
          <a:srcRect l="10865" r="14516" b="-3"/>
          <a:stretch>
            <a:fillRect/>
          </a:stretch>
        </p:blipFill>
        <p:spPr>
          <a:xfrm>
            <a:off x="8036731" y="853712"/>
            <a:ext cx="3826399" cy="5150567"/>
          </a:xfrm>
          <a:prstGeom prst="rect">
            <a:avLst/>
          </a:prstGeom>
        </p:spPr>
      </p:pic>
      <p:cxnSp>
        <p:nvCxnSpPr>
          <p:cNvPr id="27" name="Straight Connector 26">
            <a:extLst>
              <a:ext uri="{FF2B5EF4-FFF2-40B4-BE49-F238E27FC236}">
                <a16:creationId xmlns:a16="http://schemas.microsoft.com/office/drawing/2014/main" id="{C58D2D3E-B980-4D6F-BBFB-DF7A3A94729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71500" y="6286500"/>
            <a:ext cx="1105479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484303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38" name="Rectangle 37">
            <a:extLst>
              <a:ext uri="{FF2B5EF4-FFF2-40B4-BE49-F238E27FC236}">
                <a16:creationId xmlns:a16="http://schemas.microsoft.com/office/drawing/2014/main" id="{9F0B1846-6CE5-47AE-B0D0-7202A39CEF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0A0BD7D-7DAE-9366-5F07-F28736D44865}"/>
              </a:ext>
            </a:extLst>
          </p:cNvPr>
          <p:cNvSpPr>
            <a:spLocks noGrp="1"/>
          </p:cNvSpPr>
          <p:nvPr>
            <p:ph type="title"/>
          </p:nvPr>
        </p:nvSpPr>
        <p:spPr>
          <a:xfrm>
            <a:off x="521208" y="822960"/>
            <a:ext cx="2483246" cy="5296270"/>
          </a:xfrm>
        </p:spPr>
        <p:txBody>
          <a:bodyPr anchor="t">
            <a:normAutofit/>
          </a:bodyPr>
          <a:lstStyle/>
          <a:p>
            <a:r>
              <a:rPr lang="en-US" dirty="0"/>
              <a:t>Junk Storage &amp; Safety</a:t>
            </a:r>
          </a:p>
        </p:txBody>
      </p:sp>
      <p:cxnSp>
        <p:nvCxnSpPr>
          <p:cNvPr id="40" name="Straight Connector 39">
            <a:extLst>
              <a:ext uri="{FF2B5EF4-FFF2-40B4-BE49-F238E27FC236}">
                <a16:creationId xmlns:a16="http://schemas.microsoft.com/office/drawing/2014/main" id="{4B706659-8817-44F5-87F5-B7804F1CBE9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71501" y="6286500"/>
            <a:ext cx="1104899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CE7E0E66-59D6-4A3A-B1A2-84B90784328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314700" y="571500"/>
            <a:ext cx="0" cy="571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C64F6F91-27E3-4BF5-9BD7-E5923D27CC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71501" y="571500"/>
            <a:ext cx="1104899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34" name="Content Placeholder 2">
            <a:extLst>
              <a:ext uri="{FF2B5EF4-FFF2-40B4-BE49-F238E27FC236}">
                <a16:creationId xmlns:a16="http://schemas.microsoft.com/office/drawing/2014/main" id="{CADB90E8-30C9-8FD9-1A23-534E12C0AB56}"/>
              </a:ext>
            </a:extLst>
          </p:cNvPr>
          <p:cNvGraphicFramePr>
            <a:graphicFrameLocks noGrp="1"/>
          </p:cNvGraphicFramePr>
          <p:nvPr>
            <p:ph idx="1"/>
            <p:extLst>
              <p:ext uri="{D42A27DB-BD31-4B8C-83A1-F6EECF244321}">
                <p14:modId xmlns:p14="http://schemas.microsoft.com/office/powerpoint/2010/main" val="2257942256"/>
              </p:ext>
            </p:extLst>
          </p:nvPr>
        </p:nvGraphicFramePr>
        <p:xfrm>
          <a:off x="3751189" y="1061686"/>
          <a:ext cx="7880423" cy="47622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010887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1E2E88-43DD-59C6-FDB5-C83E8F71FAD7}"/>
              </a:ext>
            </a:extLst>
          </p:cNvPr>
          <p:cNvSpPr>
            <a:spLocks noGrp="1"/>
          </p:cNvSpPr>
          <p:nvPr>
            <p:ph type="title"/>
          </p:nvPr>
        </p:nvSpPr>
        <p:spPr/>
        <p:txBody>
          <a:bodyPr/>
          <a:lstStyle/>
          <a:p>
            <a:r>
              <a:rPr lang="en-US" dirty="0"/>
              <a:t>Flood Insurance 101</a:t>
            </a:r>
          </a:p>
        </p:txBody>
      </p:sp>
      <p:sp>
        <p:nvSpPr>
          <p:cNvPr id="3" name="Content Placeholder 2">
            <a:extLst>
              <a:ext uri="{FF2B5EF4-FFF2-40B4-BE49-F238E27FC236}">
                <a16:creationId xmlns:a16="http://schemas.microsoft.com/office/drawing/2014/main" id="{3571BA91-4C75-F4EF-6B6D-98B6A76D1FE3}"/>
              </a:ext>
            </a:extLst>
          </p:cNvPr>
          <p:cNvSpPr>
            <a:spLocks noGrp="1"/>
          </p:cNvSpPr>
          <p:nvPr>
            <p:ph idx="1"/>
          </p:nvPr>
        </p:nvSpPr>
        <p:spPr/>
        <p:txBody>
          <a:bodyPr/>
          <a:lstStyle/>
          <a:p>
            <a:r>
              <a:rPr lang="en-US" dirty="0"/>
              <a:t>NFIP basics: structure &amp; contents</a:t>
            </a:r>
          </a:p>
          <a:p>
            <a:r>
              <a:rPr lang="en-US" dirty="0"/>
              <a:t>Renters can purchase contents-only</a:t>
            </a:r>
          </a:p>
          <a:p>
            <a:r>
              <a:rPr lang="en-US" dirty="0"/>
              <a:t>30-day waiting period</a:t>
            </a:r>
          </a:p>
          <a:p>
            <a:endParaRPr lang="en-US" dirty="0"/>
          </a:p>
        </p:txBody>
      </p:sp>
    </p:spTree>
    <p:extLst>
      <p:ext uri="{BB962C8B-B14F-4D97-AF65-F5344CB8AC3E}">
        <p14:creationId xmlns:p14="http://schemas.microsoft.com/office/powerpoint/2010/main" val="10371154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BAF395E-7D52-496C-ACDD-468AEC1ADF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20CFF14-A373-DEF8-AE2A-C8D43083ECD6}"/>
              </a:ext>
            </a:extLst>
          </p:cNvPr>
          <p:cNvSpPr>
            <a:spLocks noGrp="1"/>
          </p:cNvSpPr>
          <p:nvPr>
            <p:ph type="title"/>
          </p:nvPr>
        </p:nvSpPr>
        <p:spPr>
          <a:xfrm>
            <a:off x="521208" y="786384"/>
            <a:ext cx="3509192" cy="2008193"/>
          </a:xfrm>
        </p:spPr>
        <p:txBody>
          <a:bodyPr anchor="t">
            <a:normAutofit/>
          </a:bodyPr>
          <a:lstStyle/>
          <a:p>
            <a:r>
              <a:rPr lang="en-US" dirty="0"/>
              <a:t>The Cost of Flooding</a:t>
            </a:r>
          </a:p>
        </p:txBody>
      </p:sp>
      <p:cxnSp>
        <p:nvCxnSpPr>
          <p:cNvPr id="12" name="Straight Connector 11">
            <a:extLst>
              <a:ext uri="{FF2B5EF4-FFF2-40B4-BE49-F238E27FC236}">
                <a16:creationId xmlns:a16="http://schemas.microsoft.com/office/drawing/2014/main" id="{56BAADB1-054E-4A82-8D07-643BD1F433E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68602" y="576201"/>
            <a:ext cx="1105479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B13FA4E5-EFCD-C77E-186D-4017FD18BAEE}"/>
              </a:ext>
            </a:extLst>
          </p:cNvPr>
          <p:cNvSpPr>
            <a:spLocks noGrp="1"/>
          </p:cNvSpPr>
          <p:nvPr>
            <p:ph idx="1"/>
          </p:nvPr>
        </p:nvSpPr>
        <p:spPr>
          <a:xfrm>
            <a:off x="568602" y="2956337"/>
            <a:ext cx="3276598" cy="1584201"/>
          </a:xfrm>
        </p:spPr>
        <p:txBody>
          <a:bodyPr anchor="b">
            <a:normAutofit/>
          </a:bodyPr>
          <a:lstStyle/>
          <a:p>
            <a:r>
              <a:rPr lang="en-US" sz="1800" dirty="0"/>
              <a:t>1 inch = up to 25k in damages</a:t>
            </a:r>
          </a:p>
          <a:p>
            <a:r>
              <a:rPr lang="en-US" sz="1800" dirty="0"/>
              <a:t>FloodSmart.gov calculator</a:t>
            </a:r>
          </a:p>
        </p:txBody>
      </p:sp>
      <p:cxnSp>
        <p:nvCxnSpPr>
          <p:cNvPr id="14" name="Straight Connector 13">
            <a:extLst>
              <a:ext uri="{FF2B5EF4-FFF2-40B4-BE49-F238E27FC236}">
                <a16:creationId xmlns:a16="http://schemas.microsoft.com/office/drawing/2014/main" id="{B3121654-FB13-441C-AB60-76710D9170C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419600" y="588336"/>
            <a:ext cx="0" cy="569816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5" name="Picture 4" descr="A screenshot of a website&#10;&#10;AI-generated content may be incorrect.">
            <a:extLst>
              <a:ext uri="{FF2B5EF4-FFF2-40B4-BE49-F238E27FC236}">
                <a16:creationId xmlns:a16="http://schemas.microsoft.com/office/drawing/2014/main" id="{B12768BA-2A41-B1F3-CDBB-AFDD649E7100}"/>
              </a:ext>
            </a:extLst>
          </p:cNvPr>
          <p:cNvPicPr>
            <a:picLocks noChangeAspect="1"/>
          </p:cNvPicPr>
          <p:nvPr/>
        </p:nvPicPr>
        <p:blipFill>
          <a:blip r:embed="rId3"/>
          <a:srcRect r="-1" b="633"/>
          <a:stretch>
            <a:fillRect/>
          </a:stretch>
        </p:blipFill>
        <p:spPr>
          <a:xfrm>
            <a:off x="4699208" y="849338"/>
            <a:ext cx="6921292" cy="5158038"/>
          </a:xfrm>
          <a:prstGeom prst="rect">
            <a:avLst/>
          </a:prstGeom>
        </p:spPr>
      </p:pic>
      <p:cxnSp>
        <p:nvCxnSpPr>
          <p:cNvPr id="16" name="Straight Connector 15">
            <a:extLst>
              <a:ext uri="{FF2B5EF4-FFF2-40B4-BE49-F238E27FC236}">
                <a16:creationId xmlns:a16="http://schemas.microsoft.com/office/drawing/2014/main" id="{C58D2D3E-B980-4D6F-BBFB-DF7A3A94729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71500" y="6286500"/>
            <a:ext cx="1105479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963077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D28D120-1389-4B3F-BECB-0949DCCAC7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82" y="0"/>
            <a:ext cx="1219878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1D85B7F-F441-282A-D5CA-64F79900B475}"/>
              </a:ext>
            </a:extLst>
          </p:cNvPr>
          <p:cNvSpPr>
            <a:spLocks noGrp="1"/>
          </p:cNvSpPr>
          <p:nvPr>
            <p:ph type="title"/>
          </p:nvPr>
        </p:nvSpPr>
        <p:spPr>
          <a:xfrm>
            <a:off x="490949" y="851708"/>
            <a:ext cx="3086639" cy="5183333"/>
          </a:xfrm>
        </p:spPr>
        <p:txBody>
          <a:bodyPr anchor="t">
            <a:normAutofit/>
          </a:bodyPr>
          <a:lstStyle/>
          <a:p>
            <a:r>
              <a:rPr lang="en-US" dirty="0"/>
              <a:t>Emergency Kits</a:t>
            </a:r>
          </a:p>
        </p:txBody>
      </p:sp>
      <p:cxnSp>
        <p:nvCxnSpPr>
          <p:cNvPr id="12" name="Straight Connector 11">
            <a:extLst>
              <a:ext uri="{FF2B5EF4-FFF2-40B4-BE49-F238E27FC236}">
                <a16:creationId xmlns:a16="http://schemas.microsoft.com/office/drawing/2014/main" id="{D927055D-9ECF-487E-91DD-FFA84AB92DB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71333" y="571500"/>
            <a:ext cx="1105479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5" name="Picture 4" descr="A poster of a checklist&#10;&#10;AI-generated content may be incorrect.">
            <a:extLst>
              <a:ext uri="{FF2B5EF4-FFF2-40B4-BE49-F238E27FC236}">
                <a16:creationId xmlns:a16="http://schemas.microsoft.com/office/drawing/2014/main" id="{FC030EE3-BFE8-0794-F6EB-4DE7BFFABB67}"/>
              </a:ext>
            </a:extLst>
          </p:cNvPr>
          <p:cNvPicPr>
            <a:picLocks noChangeAspect="1"/>
          </p:cNvPicPr>
          <p:nvPr/>
        </p:nvPicPr>
        <p:blipFill>
          <a:blip r:embed="rId3"/>
          <a:stretch>
            <a:fillRect/>
          </a:stretch>
        </p:blipFill>
        <p:spPr>
          <a:xfrm>
            <a:off x="4694352" y="847402"/>
            <a:ext cx="3672148" cy="5187638"/>
          </a:xfrm>
          <a:prstGeom prst="rect">
            <a:avLst/>
          </a:prstGeom>
        </p:spPr>
      </p:pic>
      <p:sp>
        <p:nvSpPr>
          <p:cNvPr id="3" name="Content Placeholder 2">
            <a:extLst>
              <a:ext uri="{FF2B5EF4-FFF2-40B4-BE49-F238E27FC236}">
                <a16:creationId xmlns:a16="http://schemas.microsoft.com/office/drawing/2014/main" id="{7CA342A8-F175-BB1A-7972-0066C95B225D}"/>
              </a:ext>
            </a:extLst>
          </p:cNvPr>
          <p:cNvSpPr>
            <a:spLocks noGrp="1"/>
          </p:cNvSpPr>
          <p:nvPr>
            <p:ph idx="1"/>
          </p:nvPr>
        </p:nvSpPr>
        <p:spPr>
          <a:xfrm>
            <a:off x="8637935" y="1907259"/>
            <a:ext cx="2826940" cy="2471983"/>
          </a:xfrm>
        </p:spPr>
        <p:txBody>
          <a:bodyPr anchor="b">
            <a:normAutofit/>
          </a:bodyPr>
          <a:lstStyle/>
          <a:p>
            <a:r>
              <a:rPr lang="en-US" sz="1800"/>
              <a:t>Water, Food, Flashlight, Meds, and Comfort items</a:t>
            </a:r>
          </a:p>
          <a:p>
            <a:r>
              <a:rPr lang="en-US" sz="1800"/>
              <a:t>Pet Supplies, Phone Chargers, and Documents</a:t>
            </a:r>
          </a:p>
        </p:txBody>
      </p:sp>
      <p:cxnSp>
        <p:nvCxnSpPr>
          <p:cNvPr id="14" name="Straight Connector 13">
            <a:extLst>
              <a:ext uri="{FF2B5EF4-FFF2-40B4-BE49-F238E27FC236}">
                <a16:creationId xmlns:a16="http://schemas.microsoft.com/office/drawing/2014/main" id="{F0DC1883-8AF7-483D-9074-3C6D8AF5759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71500" y="6286500"/>
            <a:ext cx="1105479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1CF89D75-E5AC-4C45-9D87-228849A4C7A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422916" y="571500"/>
            <a:ext cx="0" cy="571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534293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EBAF395E-7D52-496C-ACDD-468AEC1ADF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2D9D9A8-DDE7-34C3-8751-2A3E8F40CBE7}"/>
              </a:ext>
            </a:extLst>
          </p:cNvPr>
          <p:cNvSpPr>
            <a:spLocks noGrp="1"/>
          </p:cNvSpPr>
          <p:nvPr>
            <p:ph type="title"/>
          </p:nvPr>
        </p:nvSpPr>
        <p:spPr>
          <a:xfrm>
            <a:off x="521207" y="786384"/>
            <a:ext cx="6233755" cy="1707775"/>
          </a:xfrm>
        </p:spPr>
        <p:txBody>
          <a:bodyPr anchor="t">
            <a:normAutofit/>
          </a:bodyPr>
          <a:lstStyle/>
          <a:p>
            <a:r>
              <a:rPr lang="en-US"/>
              <a:t>Family Preparedness Plans </a:t>
            </a:r>
          </a:p>
        </p:txBody>
      </p:sp>
      <p:cxnSp>
        <p:nvCxnSpPr>
          <p:cNvPr id="31" name="Straight Connector 30">
            <a:extLst>
              <a:ext uri="{FF2B5EF4-FFF2-40B4-BE49-F238E27FC236}">
                <a16:creationId xmlns:a16="http://schemas.microsoft.com/office/drawing/2014/main" id="{56BAADB1-054E-4A82-8D07-643BD1F433E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68602" y="576201"/>
            <a:ext cx="1105479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B3121654-FB13-441C-AB60-76710D9170C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734300" y="576201"/>
            <a:ext cx="0" cy="571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Picture 7" descr="A poster showing how to use a flood&#10;&#10;AI-generated content may be incorrect.">
            <a:extLst>
              <a:ext uri="{FF2B5EF4-FFF2-40B4-BE49-F238E27FC236}">
                <a16:creationId xmlns:a16="http://schemas.microsoft.com/office/drawing/2014/main" id="{9B5A7C97-A7B2-6077-C060-EE494A36DE3D}"/>
              </a:ext>
            </a:extLst>
          </p:cNvPr>
          <p:cNvPicPr>
            <a:picLocks noChangeAspect="1"/>
          </p:cNvPicPr>
          <p:nvPr/>
        </p:nvPicPr>
        <p:blipFill>
          <a:blip r:embed="rId3"/>
          <a:srcRect l="5333" r="-3" b="-3"/>
          <a:stretch>
            <a:fillRect/>
          </a:stretch>
        </p:blipFill>
        <p:spPr>
          <a:xfrm>
            <a:off x="8036732" y="853712"/>
            <a:ext cx="3583768" cy="5150567"/>
          </a:xfrm>
          <a:prstGeom prst="rect">
            <a:avLst/>
          </a:prstGeom>
        </p:spPr>
      </p:pic>
      <p:cxnSp>
        <p:nvCxnSpPr>
          <p:cNvPr id="35" name="Straight Connector 34">
            <a:extLst>
              <a:ext uri="{FF2B5EF4-FFF2-40B4-BE49-F238E27FC236}">
                <a16:creationId xmlns:a16="http://schemas.microsoft.com/office/drawing/2014/main" id="{C58D2D3E-B980-4D6F-BBFB-DF7A3A94729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71500" y="6286500"/>
            <a:ext cx="1105479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F6E5D0AA-5EDF-BBEE-EC83-7F99F83DD0AF}"/>
              </a:ext>
            </a:extLst>
          </p:cNvPr>
          <p:cNvGraphicFramePr>
            <a:graphicFrameLocks noGrp="1"/>
          </p:cNvGraphicFramePr>
          <p:nvPr>
            <p:ph idx="1"/>
            <p:extLst>
              <p:ext uri="{D42A27DB-BD31-4B8C-83A1-F6EECF244321}">
                <p14:modId xmlns:p14="http://schemas.microsoft.com/office/powerpoint/2010/main" val="822070885"/>
              </p:ext>
            </p:extLst>
          </p:nvPr>
        </p:nvGraphicFramePr>
        <p:xfrm>
          <a:off x="571501" y="2494159"/>
          <a:ext cx="6131953" cy="351012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349410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6AE3D3-AB5C-5441-B992-00910F646896}"/>
              </a:ext>
            </a:extLst>
          </p:cNvPr>
          <p:cNvSpPr>
            <a:spLocks noGrp="1"/>
          </p:cNvSpPr>
          <p:nvPr>
            <p:ph type="title"/>
          </p:nvPr>
        </p:nvSpPr>
        <p:spPr/>
        <p:txBody>
          <a:bodyPr>
            <a:normAutofit fontScale="90000"/>
          </a:bodyPr>
          <a:lstStyle/>
          <a:p>
            <a:r>
              <a:rPr lang="en-US" b="1" i="0" u="none" strike="noStrike" dirty="0">
                <a:solidFill>
                  <a:srgbClr val="000000"/>
                </a:solidFill>
                <a:effectLst/>
                <a:latin typeface="+mn-lt"/>
              </a:rPr>
              <a:t>             Parking Information for Training Day</a:t>
            </a:r>
            <a:br>
              <a:rPr lang="en-US" b="0" i="0" u="none" strike="noStrike" dirty="0">
                <a:solidFill>
                  <a:srgbClr val="000000"/>
                </a:solidFill>
                <a:effectLst/>
                <a:latin typeface="+mn-lt"/>
              </a:rPr>
            </a:br>
            <a:endParaRPr lang="en-US" dirty="0">
              <a:latin typeface="+mn-lt"/>
            </a:endParaRPr>
          </a:p>
        </p:txBody>
      </p:sp>
      <p:graphicFrame>
        <p:nvGraphicFramePr>
          <p:cNvPr id="5" name="Content Placeholder 4">
            <a:extLst>
              <a:ext uri="{FF2B5EF4-FFF2-40B4-BE49-F238E27FC236}">
                <a16:creationId xmlns:a16="http://schemas.microsoft.com/office/drawing/2014/main" id="{0265FCFD-8A17-DF0B-2531-9A9F84AAB4B9}"/>
              </a:ext>
            </a:extLst>
          </p:cNvPr>
          <p:cNvGraphicFramePr>
            <a:graphicFrameLocks noGrp="1"/>
          </p:cNvGraphicFramePr>
          <p:nvPr>
            <p:ph idx="1"/>
            <p:extLst>
              <p:ext uri="{D42A27DB-BD31-4B8C-83A1-F6EECF244321}">
                <p14:modId xmlns:p14="http://schemas.microsoft.com/office/powerpoint/2010/main" val="1365257580"/>
              </p:ext>
            </p:extLst>
          </p:nvPr>
        </p:nvGraphicFramePr>
        <p:xfrm>
          <a:off x="571500" y="2347989"/>
          <a:ext cx="11060112" cy="2468880"/>
        </p:xfrm>
        <a:graphic>
          <a:graphicData uri="http://schemas.openxmlformats.org/drawingml/2006/table">
            <a:tbl>
              <a:tblPr firstRow="1" bandRow="1">
                <a:tableStyleId>{5C22544A-7EE6-4342-B048-85BDC9FD1C3A}</a:tableStyleId>
              </a:tblPr>
              <a:tblGrid>
                <a:gridCol w="3686704">
                  <a:extLst>
                    <a:ext uri="{9D8B030D-6E8A-4147-A177-3AD203B41FA5}">
                      <a16:colId xmlns:a16="http://schemas.microsoft.com/office/drawing/2014/main" val="4099909772"/>
                    </a:ext>
                  </a:extLst>
                </a:gridCol>
                <a:gridCol w="3686704">
                  <a:extLst>
                    <a:ext uri="{9D8B030D-6E8A-4147-A177-3AD203B41FA5}">
                      <a16:colId xmlns:a16="http://schemas.microsoft.com/office/drawing/2014/main" val="1093614555"/>
                    </a:ext>
                  </a:extLst>
                </a:gridCol>
                <a:gridCol w="3686704">
                  <a:extLst>
                    <a:ext uri="{9D8B030D-6E8A-4147-A177-3AD203B41FA5}">
                      <a16:colId xmlns:a16="http://schemas.microsoft.com/office/drawing/2014/main" val="3290447181"/>
                    </a:ext>
                  </a:extLst>
                </a:gridCol>
              </a:tblGrid>
              <a:tr h="98391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0" u="none" strike="noStrike" dirty="0">
                          <a:solidFill>
                            <a:schemeClr val="bg1"/>
                          </a:solidFill>
                          <a:effectLst/>
                        </a:rPr>
                        <a:t>No Parking at Janicki Fuel Station</a:t>
                      </a:r>
                      <a:endParaRPr lang="en-US" b="0" i="0" u="none" strike="noStrike" dirty="0">
                        <a:solidFill>
                          <a:schemeClr val="bg1"/>
                        </a:solidFill>
                        <a:effectLst/>
                      </a:endParaRPr>
                    </a:p>
                    <a:p>
                      <a:endParaRPr lang="en-US" dirty="0"/>
                    </a:p>
                  </a:txBody>
                  <a:tcPr/>
                </a:tc>
                <a:tc>
                  <a:txBody>
                    <a:bodyPr/>
                    <a:lstStyle/>
                    <a:p>
                      <a:r>
                        <a:rPr lang="en-US" dirty="0"/>
                        <a:t>Please arrange alternate parking before arrival</a:t>
                      </a:r>
                    </a:p>
                    <a:p>
                      <a:endParaRPr lang="en-US" dirty="0"/>
                    </a:p>
                    <a:p>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Street parking on Maple St. &amp; Petit St</a:t>
                      </a:r>
                      <a:r>
                        <a:rPr lang="en-US"/>
                        <a:t>. (</a:t>
                      </a:r>
                      <a:r>
                        <a:rPr lang="en-US" dirty="0"/>
                        <a:t>observe signage)</a:t>
                      </a:r>
                    </a:p>
                    <a:p>
                      <a:endParaRPr lang="en-US" dirty="0"/>
                    </a:p>
                    <a:p>
                      <a:endParaRPr lang="en-US" dirty="0"/>
                    </a:p>
                  </a:txBody>
                  <a:tcPr/>
                </a:tc>
                <a:extLst>
                  <a:ext uri="{0D108BD9-81ED-4DB2-BD59-A6C34878D82A}">
                    <a16:rowId xmlns:a16="http://schemas.microsoft.com/office/drawing/2014/main" val="1139166763"/>
                  </a:ext>
                </a:extLst>
              </a:tr>
              <a:tr h="75685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Recommended parking areas:</a:t>
                      </a:r>
                    </a:p>
                    <a:p>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Hamilton  Town Hall lot (if space available)</a:t>
                      </a:r>
                    </a:p>
                    <a:p>
                      <a:endParaRPr lang="en-US" dirty="0"/>
                    </a:p>
                  </a:txBody>
                  <a:tcPr/>
                </a:tc>
                <a:tc>
                  <a:txBody>
                    <a:bodyPr/>
                    <a:lstStyle/>
                    <a:p>
                      <a:r>
                        <a:rPr lang="en-US" dirty="0"/>
                        <a:t>Allow extra time for parking and walking to venue</a:t>
                      </a:r>
                    </a:p>
                  </a:txBody>
                  <a:tcPr/>
                </a:tc>
                <a:extLst>
                  <a:ext uri="{0D108BD9-81ED-4DB2-BD59-A6C34878D82A}">
                    <a16:rowId xmlns:a16="http://schemas.microsoft.com/office/drawing/2014/main" val="3764145187"/>
                  </a:ext>
                </a:extLst>
              </a:tr>
              <a:tr h="319949">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3654315081"/>
                  </a:ext>
                </a:extLst>
              </a:tr>
            </a:tbl>
          </a:graphicData>
        </a:graphic>
      </p:graphicFrame>
    </p:spTree>
    <p:extLst>
      <p:ext uri="{BB962C8B-B14F-4D97-AF65-F5344CB8AC3E}">
        <p14:creationId xmlns:p14="http://schemas.microsoft.com/office/powerpoint/2010/main" val="37919608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B4314D2-D2A1-4CD8-AC61-D3A8624096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77AEF78-48D0-FBEF-B321-484492C33DC7}"/>
              </a:ext>
            </a:extLst>
          </p:cNvPr>
          <p:cNvSpPr>
            <a:spLocks noGrp="1"/>
          </p:cNvSpPr>
          <p:nvPr>
            <p:ph type="title"/>
          </p:nvPr>
        </p:nvSpPr>
        <p:spPr>
          <a:xfrm>
            <a:off x="521207" y="789567"/>
            <a:ext cx="11110405" cy="1054864"/>
          </a:xfrm>
        </p:spPr>
        <p:txBody>
          <a:bodyPr anchor="t">
            <a:normAutofit/>
          </a:bodyPr>
          <a:lstStyle/>
          <a:p>
            <a:r>
              <a:rPr lang="en-US" dirty="0"/>
              <a:t>Siren Systems &amp; Evacuation</a:t>
            </a:r>
          </a:p>
        </p:txBody>
      </p:sp>
      <p:cxnSp>
        <p:nvCxnSpPr>
          <p:cNvPr id="11" name="Straight Connector 10">
            <a:extLst>
              <a:ext uri="{FF2B5EF4-FFF2-40B4-BE49-F238E27FC236}">
                <a16:creationId xmlns:a16="http://schemas.microsoft.com/office/drawing/2014/main" id="{989C9033-50A6-4C0D-A434-1DA417B55C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71500" y="567751"/>
            <a:ext cx="1105479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6E77119D-632B-44FE-918A-65D2788D009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71500" y="6286500"/>
            <a:ext cx="1105479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ADDE6FE9-112C-D20C-C11F-8CB582AC913E}"/>
              </a:ext>
            </a:extLst>
          </p:cNvPr>
          <p:cNvGraphicFramePr>
            <a:graphicFrameLocks noGrp="1"/>
          </p:cNvGraphicFramePr>
          <p:nvPr>
            <p:ph idx="1"/>
            <p:extLst>
              <p:ext uri="{D42A27DB-BD31-4B8C-83A1-F6EECF244321}">
                <p14:modId xmlns:p14="http://schemas.microsoft.com/office/powerpoint/2010/main" val="1556174061"/>
              </p:ext>
            </p:extLst>
          </p:nvPr>
        </p:nvGraphicFramePr>
        <p:xfrm>
          <a:off x="571500" y="1936417"/>
          <a:ext cx="11060113" cy="39342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527686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EBAF395E-7D52-496C-ACDD-468AEC1ADF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1A6B0EB-4F14-647B-0645-15C95790F507}"/>
              </a:ext>
            </a:extLst>
          </p:cNvPr>
          <p:cNvSpPr>
            <a:spLocks noGrp="1"/>
          </p:cNvSpPr>
          <p:nvPr>
            <p:ph type="title"/>
          </p:nvPr>
        </p:nvSpPr>
        <p:spPr>
          <a:xfrm>
            <a:off x="521208" y="786384"/>
            <a:ext cx="3509192" cy="2008193"/>
          </a:xfrm>
        </p:spPr>
        <p:txBody>
          <a:bodyPr anchor="t">
            <a:normAutofit/>
          </a:bodyPr>
          <a:lstStyle/>
          <a:p>
            <a:r>
              <a:rPr lang="en-US" dirty="0"/>
              <a:t>CodeRED &amp; Alerts</a:t>
            </a:r>
          </a:p>
        </p:txBody>
      </p:sp>
      <p:cxnSp>
        <p:nvCxnSpPr>
          <p:cNvPr id="23" name="Straight Connector 22">
            <a:extLst>
              <a:ext uri="{FF2B5EF4-FFF2-40B4-BE49-F238E27FC236}">
                <a16:creationId xmlns:a16="http://schemas.microsoft.com/office/drawing/2014/main" id="{56BAADB1-054E-4A82-8D07-643BD1F433E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68602" y="576201"/>
            <a:ext cx="1105479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9BC38895-EA78-672B-799B-7416006185DD}"/>
              </a:ext>
            </a:extLst>
          </p:cNvPr>
          <p:cNvSpPr>
            <a:spLocks noGrp="1"/>
          </p:cNvSpPr>
          <p:nvPr>
            <p:ph idx="1"/>
          </p:nvPr>
        </p:nvSpPr>
        <p:spPr>
          <a:xfrm>
            <a:off x="395097" y="2597814"/>
            <a:ext cx="3736979" cy="3676543"/>
          </a:xfrm>
        </p:spPr>
        <p:txBody>
          <a:bodyPr anchor="b">
            <a:normAutofit lnSpcReduction="10000"/>
          </a:bodyPr>
          <a:lstStyle/>
          <a:p>
            <a:r>
              <a:rPr lang="en-US" sz="1800" dirty="0"/>
              <a:t>How to sign up </a:t>
            </a:r>
          </a:p>
          <a:p>
            <a:r>
              <a:rPr lang="en-US" sz="1800" dirty="0"/>
              <a:t>Town Contact chain: Town Clerk&gt;Skagit DEM</a:t>
            </a:r>
          </a:p>
          <a:p>
            <a:r>
              <a:rPr lang="en-US" sz="1800" b="1" i="0" u="none" strike="noStrike" dirty="0">
                <a:solidFill>
                  <a:srgbClr val="000000"/>
                </a:solidFill>
                <a:effectLst/>
              </a:rPr>
              <a:t>Disclosure:</a:t>
            </a:r>
            <a:br>
              <a:rPr lang="en-US" sz="1800" dirty="0"/>
            </a:br>
            <a:r>
              <a:rPr lang="en-US" sz="1800" b="0" i="0" u="none" strike="noStrike" dirty="0">
                <a:solidFill>
                  <a:srgbClr val="000000"/>
                </a:solidFill>
                <a:effectLst/>
              </a:rPr>
              <a:t>Emergency services for the Town of Hamilton are dispatched through </a:t>
            </a:r>
            <a:r>
              <a:rPr lang="en-US" sz="1800" b="1" i="0" u="none" strike="noStrike" dirty="0">
                <a:solidFill>
                  <a:srgbClr val="000000"/>
                </a:solidFill>
                <a:effectLst/>
              </a:rPr>
              <a:t>Skagit County Fire District 8</a:t>
            </a:r>
            <a:r>
              <a:rPr lang="en-US" sz="1800" b="0" i="0" u="none" strike="noStrike" dirty="0">
                <a:solidFill>
                  <a:srgbClr val="000000"/>
                </a:solidFill>
                <a:effectLst/>
              </a:rPr>
              <a:t>, which handles all 911 calls and emergency responses for the area.</a:t>
            </a:r>
            <a:endParaRPr lang="en-US" sz="1800" dirty="0"/>
          </a:p>
        </p:txBody>
      </p:sp>
      <p:cxnSp>
        <p:nvCxnSpPr>
          <p:cNvPr id="25" name="Straight Connector 24">
            <a:extLst>
              <a:ext uri="{FF2B5EF4-FFF2-40B4-BE49-F238E27FC236}">
                <a16:creationId xmlns:a16="http://schemas.microsoft.com/office/drawing/2014/main" id="{B3121654-FB13-441C-AB60-76710D9170C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419600" y="588336"/>
            <a:ext cx="0" cy="569816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7" name="Picture 6" descr="A close-up of a phone call&#10;&#10;AI-generated content may be incorrect.">
            <a:extLst>
              <a:ext uri="{FF2B5EF4-FFF2-40B4-BE49-F238E27FC236}">
                <a16:creationId xmlns:a16="http://schemas.microsoft.com/office/drawing/2014/main" id="{A58ECDC2-1083-BBD2-EF4D-5B8633C0DB06}"/>
              </a:ext>
            </a:extLst>
          </p:cNvPr>
          <p:cNvPicPr>
            <a:picLocks noChangeAspect="1"/>
          </p:cNvPicPr>
          <p:nvPr/>
        </p:nvPicPr>
        <p:blipFill>
          <a:blip r:embed="rId3"/>
          <a:stretch>
            <a:fillRect/>
          </a:stretch>
        </p:blipFill>
        <p:spPr>
          <a:xfrm>
            <a:off x="4707120" y="860201"/>
            <a:ext cx="6913366" cy="5185023"/>
          </a:xfrm>
          <a:prstGeom prst="rect">
            <a:avLst/>
          </a:prstGeom>
        </p:spPr>
      </p:pic>
      <p:cxnSp>
        <p:nvCxnSpPr>
          <p:cNvPr id="27" name="Straight Connector 26">
            <a:extLst>
              <a:ext uri="{FF2B5EF4-FFF2-40B4-BE49-F238E27FC236}">
                <a16:creationId xmlns:a16="http://schemas.microsoft.com/office/drawing/2014/main" id="{C58D2D3E-B980-4D6F-BBFB-DF7A3A94729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71500" y="6286500"/>
            <a:ext cx="1105479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277682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36" name="Rectangle 35">
            <a:extLst>
              <a:ext uri="{FF2B5EF4-FFF2-40B4-BE49-F238E27FC236}">
                <a16:creationId xmlns:a16="http://schemas.microsoft.com/office/drawing/2014/main" id="{B8F14E13-1923-411D-9A16-1C28898D56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82" y="0"/>
            <a:ext cx="1219878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8558C60-0EFF-91E1-60D6-733CA10F1DFC}"/>
              </a:ext>
            </a:extLst>
          </p:cNvPr>
          <p:cNvSpPr>
            <a:spLocks noGrp="1"/>
          </p:cNvSpPr>
          <p:nvPr>
            <p:ph type="title"/>
          </p:nvPr>
        </p:nvSpPr>
        <p:spPr>
          <a:xfrm>
            <a:off x="555870" y="4572001"/>
            <a:ext cx="3695699" cy="1508356"/>
          </a:xfrm>
        </p:spPr>
        <p:txBody>
          <a:bodyPr anchor="ctr">
            <a:normAutofit/>
          </a:bodyPr>
          <a:lstStyle/>
          <a:p>
            <a:r>
              <a:rPr lang="en-US" dirty="0"/>
              <a:t>Resources &amp; Contacts </a:t>
            </a:r>
          </a:p>
        </p:txBody>
      </p:sp>
      <p:pic>
        <p:nvPicPr>
          <p:cNvPr id="9" name="Picture 8" descr="A flood in a brick building&#10;&#10;AI-generated content may be incorrect.">
            <a:extLst>
              <a:ext uri="{FF2B5EF4-FFF2-40B4-BE49-F238E27FC236}">
                <a16:creationId xmlns:a16="http://schemas.microsoft.com/office/drawing/2014/main" id="{08F03312-F1BF-B070-8DD1-2C936BEAD842}"/>
              </a:ext>
            </a:extLst>
          </p:cNvPr>
          <p:cNvPicPr>
            <a:picLocks noChangeAspect="1"/>
          </p:cNvPicPr>
          <p:nvPr/>
        </p:nvPicPr>
        <p:blipFill>
          <a:blip r:embed="rId3"/>
          <a:srcRect r="-1" b="7763"/>
          <a:stretch>
            <a:fillRect/>
          </a:stretch>
        </p:blipFill>
        <p:spPr>
          <a:xfrm>
            <a:off x="563876" y="571501"/>
            <a:ext cx="5383334" cy="3334394"/>
          </a:xfrm>
          <a:prstGeom prst="rect">
            <a:avLst/>
          </a:prstGeom>
        </p:spPr>
      </p:pic>
      <p:pic>
        <p:nvPicPr>
          <p:cNvPr id="7" name="Picture 6" descr="A blue sign with white text&#10;&#10;AI-generated content may be incorrect.">
            <a:extLst>
              <a:ext uri="{FF2B5EF4-FFF2-40B4-BE49-F238E27FC236}">
                <a16:creationId xmlns:a16="http://schemas.microsoft.com/office/drawing/2014/main" id="{A9E5B978-A7C9-1B8A-3DB2-1FB033E1980C}"/>
              </a:ext>
            </a:extLst>
          </p:cNvPr>
          <p:cNvPicPr>
            <a:picLocks noChangeAspect="1"/>
          </p:cNvPicPr>
          <p:nvPr/>
        </p:nvPicPr>
        <p:blipFill>
          <a:blip r:embed="rId4"/>
          <a:srcRect t="18999" b="19062"/>
          <a:stretch>
            <a:fillRect/>
          </a:stretch>
        </p:blipFill>
        <p:spPr>
          <a:xfrm>
            <a:off x="6237334" y="571501"/>
            <a:ext cx="5383334" cy="3334394"/>
          </a:xfrm>
          <a:prstGeom prst="rect">
            <a:avLst/>
          </a:prstGeom>
        </p:spPr>
      </p:pic>
      <p:cxnSp>
        <p:nvCxnSpPr>
          <p:cNvPr id="38" name="Straight Connector 37">
            <a:extLst>
              <a:ext uri="{FF2B5EF4-FFF2-40B4-BE49-F238E27FC236}">
                <a16:creationId xmlns:a16="http://schemas.microsoft.com/office/drawing/2014/main" id="{D927055D-9ECF-487E-91DD-FFA84AB92DB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71333" y="4337068"/>
            <a:ext cx="1105479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E9B6C019-144D-DEAF-DC93-AEEE2E01DE5F}"/>
              </a:ext>
            </a:extLst>
          </p:cNvPr>
          <p:cNvSpPr>
            <a:spLocks noGrp="1"/>
          </p:cNvSpPr>
          <p:nvPr>
            <p:ph idx="1"/>
          </p:nvPr>
        </p:nvSpPr>
        <p:spPr>
          <a:xfrm>
            <a:off x="4525561" y="4543212"/>
            <a:ext cx="4152390" cy="1508361"/>
          </a:xfrm>
        </p:spPr>
        <p:txBody>
          <a:bodyPr anchor="ctr">
            <a:noAutofit/>
          </a:bodyPr>
          <a:lstStyle/>
          <a:p>
            <a:pPr marL="0" indent="0">
              <a:lnSpc>
                <a:spcPct val="100000"/>
              </a:lnSpc>
              <a:spcBef>
                <a:spcPts val="0"/>
              </a:spcBef>
              <a:buSzTx/>
              <a:buNone/>
              <a:defRPr/>
            </a:pPr>
            <a:r>
              <a:rPr lang="en-US" sz="1000" dirty="0"/>
              <a:t>Contacts:</a:t>
            </a:r>
          </a:p>
          <a:p>
            <a:pPr>
              <a:lnSpc>
                <a:spcPct val="100000"/>
              </a:lnSpc>
              <a:spcBef>
                <a:spcPts val="0"/>
              </a:spcBef>
              <a:buSzTx/>
              <a:defRPr/>
            </a:pPr>
            <a:r>
              <a:rPr lang="en-US" sz="1000" dirty="0"/>
              <a:t>Town Hall: 360-826-3027</a:t>
            </a:r>
          </a:p>
          <a:p>
            <a:r>
              <a:rPr lang="en-US" sz="1000" dirty="0"/>
              <a:t>Hamilton Emergency Operations Center (EOC): 360.826.3027</a:t>
            </a:r>
          </a:p>
          <a:p>
            <a:r>
              <a:rPr lang="en-US" sz="1000" dirty="0"/>
              <a:t>Skagit County Emergency Management: (360) 428-3250</a:t>
            </a:r>
          </a:p>
          <a:p>
            <a:r>
              <a:rPr lang="en-US" sz="1000" dirty="0"/>
              <a:t>River Level Hotline: (360) 419-3245</a:t>
            </a:r>
          </a:p>
          <a:p>
            <a:r>
              <a:rPr lang="en-US" sz="1000" dirty="0"/>
              <a:t>Sandbag points</a:t>
            </a:r>
          </a:p>
          <a:p>
            <a:r>
              <a:rPr lang="en-US" sz="1000" dirty="0"/>
              <a:t>Printed Flyers and flood materials available </a:t>
            </a:r>
          </a:p>
        </p:txBody>
      </p:sp>
      <p:cxnSp>
        <p:nvCxnSpPr>
          <p:cNvPr id="40" name="Straight Connector 39">
            <a:extLst>
              <a:ext uri="{FF2B5EF4-FFF2-40B4-BE49-F238E27FC236}">
                <a16:creationId xmlns:a16="http://schemas.microsoft.com/office/drawing/2014/main" id="{F0DC1883-8AF7-483D-9074-3C6D8AF5759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71500" y="6286500"/>
            <a:ext cx="1105479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1CF89D75-E5AC-4C45-9D87-228849A4C7A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419600" y="4337068"/>
            <a:ext cx="0" cy="19494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2DA1C6D9-4CE0-4A09-6E09-3ED12F96F57A}"/>
              </a:ext>
            </a:extLst>
          </p:cNvPr>
          <p:cNvSpPr txBox="1"/>
          <p:nvPr/>
        </p:nvSpPr>
        <p:spPr>
          <a:xfrm>
            <a:off x="8596928" y="4310516"/>
            <a:ext cx="3023736" cy="2092881"/>
          </a:xfrm>
          <a:prstGeom prst="rect">
            <a:avLst/>
          </a:prstGeom>
          <a:noFill/>
        </p:spPr>
        <p:txBody>
          <a:bodyPr wrap="square" rtlCol="0">
            <a:spAutoFit/>
          </a:bodyPr>
          <a:lstStyle/>
          <a:p>
            <a:r>
              <a:rPr lang="en-US" sz="1000" dirty="0"/>
              <a:t>Resources:</a:t>
            </a:r>
          </a:p>
          <a:p>
            <a:pPr lvl="0"/>
            <a:endParaRPr lang="en-US" sz="1000" dirty="0">
              <a:hlinkClick r:id="rId5">
                <a:extLst>
                  <a:ext uri="{A12FA001-AC4F-418D-AE19-62706E023703}">
                    <ahyp:hlinkClr xmlns:ahyp="http://schemas.microsoft.com/office/drawing/2018/hyperlinkcolor" val="tx"/>
                  </a:ext>
                </a:extLst>
              </a:hlinkClick>
            </a:endParaRPr>
          </a:p>
          <a:p>
            <a:pPr lvl="0"/>
            <a:r>
              <a:rPr lang="en-US" sz="1000" u="sng" dirty="0">
                <a:hlinkClick r:id="rId5">
                  <a:extLst>
                    <a:ext uri="{A12FA001-AC4F-418D-AE19-62706E023703}">
                      <ahyp:hlinkClr xmlns:ahyp="http://schemas.microsoft.com/office/drawing/2018/hyperlinkcolor" val="tx"/>
                    </a:ext>
                  </a:extLst>
                </a:hlinkClick>
              </a:rPr>
              <a:t>https://www.skagitcounty.net/flood</a:t>
            </a:r>
            <a:endParaRPr lang="en-US" sz="1000" u="sng" dirty="0"/>
          </a:p>
          <a:p>
            <a:pPr lvl="0"/>
            <a:endParaRPr lang="en-US" sz="1000" dirty="0"/>
          </a:p>
          <a:p>
            <a:pPr lvl="0"/>
            <a:r>
              <a:rPr lang="en-US" sz="1000" dirty="0">
                <a:hlinkClick r:id="rId6"/>
              </a:rPr>
              <a:t>https://www.skagitcounty.net/Departments/EmergencyManagement/</a:t>
            </a:r>
            <a:endParaRPr lang="en-US" sz="1000" dirty="0"/>
          </a:p>
          <a:p>
            <a:pPr lvl="0"/>
            <a:endParaRPr lang="en-US" sz="1000" dirty="0"/>
          </a:p>
          <a:p>
            <a:pPr lvl="0"/>
            <a:r>
              <a:rPr lang="en-US" sz="1000" dirty="0"/>
              <a:t>Flyer Distribution plan:</a:t>
            </a:r>
          </a:p>
          <a:p>
            <a:pPr lvl="0"/>
            <a:endParaRPr lang="en-US" sz="1000" dirty="0"/>
          </a:p>
          <a:p>
            <a:pPr lvl="0"/>
            <a:r>
              <a:rPr lang="en-US" sz="1000" dirty="0"/>
              <a:t>Inserts in July/August utility bills</a:t>
            </a:r>
          </a:p>
          <a:p>
            <a:pPr lvl="0"/>
            <a:r>
              <a:rPr lang="en-US" sz="1000" dirty="0"/>
              <a:t>Posted on Facebook: "If You Live in Hamilton WA"</a:t>
            </a:r>
          </a:p>
          <a:p>
            <a:pPr lvl="0"/>
            <a:endParaRPr lang="en-US" sz="1000" dirty="0"/>
          </a:p>
        </p:txBody>
      </p:sp>
    </p:spTree>
    <p:extLst>
      <p:ext uri="{BB962C8B-B14F-4D97-AF65-F5344CB8AC3E}">
        <p14:creationId xmlns:p14="http://schemas.microsoft.com/office/powerpoint/2010/main" val="162458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BAF395E-7D52-496C-ACDD-468AEC1ADF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E36B57D-AED2-26FD-1820-917599680D7B}"/>
              </a:ext>
            </a:extLst>
          </p:cNvPr>
          <p:cNvSpPr>
            <a:spLocks noGrp="1"/>
          </p:cNvSpPr>
          <p:nvPr>
            <p:ph type="title"/>
          </p:nvPr>
        </p:nvSpPr>
        <p:spPr>
          <a:xfrm>
            <a:off x="521208" y="685491"/>
            <a:ext cx="11110427" cy="847984"/>
          </a:xfrm>
        </p:spPr>
        <p:txBody>
          <a:bodyPr anchor="ctr">
            <a:normAutofit/>
          </a:bodyPr>
          <a:lstStyle/>
          <a:p>
            <a:r>
              <a:rPr lang="en-US" dirty="0"/>
              <a:t>What is the Buyout Program?</a:t>
            </a:r>
          </a:p>
        </p:txBody>
      </p:sp>
      <p:cxnSp>
        <p:nvCxnSpPr>
          <p:cNvPr id="12" name="Straight Connector 11">
            <a:extLst>
              <a:ext uri="{FF2B5EF4-FFF2-40B4-BE49-F238E27FC236}">
                <a16:creationId xmlns:a16="http://schemas.microsoft.com/office/drawing/2014/main" id="{56BAADB1-054E-4A82-8D07-643BD1F433E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68602" y="576201"/>
            <a:ext cx="1105479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3121654-FB13-441C-AB60-76710D9170C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734300" y="1629923"/>
            <a:ext cx="0" cy="46540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B60E2184-5CB3-4E83-A25F-90871164B0F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68602" y="1629923"/>
            <a:ext cx="1105479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5" name="Picture 4" descr="A diagram of a government&#10;&#10;AI-generated content may be incorrect.">
            <a:extLst>
              <a:ext uri="{FF2B5EF4-FFF2-40B4-BE49-F238E27FC236}">
                <a16:creationId xmlns:a16="http://schemas.microsoft.com/office/drawing/2014/main" id="{9ACF5AFD-125B-BF32-D8EA-8E9F983C08E1}"/>
              </a:ext>
            </a:extLst>
          </p:cNvPr>
          <p:cNvPicPr>
            <a:picLocks noChangeAspect="1"/>
          </p:cNvPicPr>
          <p:nvPr/>
        </p:nvPicPr>
        <p:blipFill>
          <a:blip r:embed="rId3"/>
          <a:stretch>
            <a:fillRect/>
          </a:stretch>
        </p:blipFill>
        <p:spPr>
          <a:xfrm>
            <a:off x="580732" y="2103796"/>
            <a:ext cx="6838971" cy="3710141"/>
          </a:xfrm>
          <a:prstGeom prst="rect">
            <a:avLst/>
          </a:prstGeom>
        </p:spPr>
      </p:pic>
      <p:sp>
        <p:nvSpPr>
          <p:cNvPr id="3" name="Content Placeholder 2">
            <a:extLst>
              <a:ext uri="{FF2B5EF4-FFF2-40B4-BE49-F238E27FC236}">
                <a16:creationId xmlns:a16="http://schemas.microsoft.com/office/drawing/2014/main" id="{30357EA8-0086-5A44-5B0D-B4492F541A08}"/>
              </a:ext>
            </a:extLst>
          </p:cNvPr>
          <p:cNvSpPr>
            <a:spLocks noGrp="1"/>
          </p:cNvSpPr>
          <p:nvPr>
            <p:ph idx="1"/>
          </p:nvPr>
        </p:nvSpPr>
        <p:spPr>
          <a:xfrm>
            <a:off x="8184630" y="2031167"/>
            <a:ext cx="3446679" cy="3967235"/>
          </a:xfrm>
        </p:spPr>
        <p:txBody>
          <a:bodyPr>
            <a:normAutofit/>
          </a:bodyPr>
          <a:lstStyle/>
          <a:p>
            <a:r>
              <a:rPr lang="en-US" sz="1800"/>
              <a:t>Federally and State funded, voluntary</a:t>
            </a:r>
          </a:p>
          <a:p>
            <a:r>
              <a:rPr lang="en-US" sz="1600" b="0" i="0" u="none" strike="noStrike">
                <a:solidFill>
                  <a:srgbClr val="000000"/>
                </a:solidFill>
                <a:effectLst/>
              </a:rPr>
              <a:t>Grant program funded until June 2027 (property owners have until then to participate in a buyout under this grant)</a:t>
            </a:r>
            <a:r>
              <a:rPr lang="en-US" sz="1800"/>
              <a:t> </a:t>
            </a:r>
          </a:p>
        </p:txBody>
      </p:sp>
      <p:cxnSp>
        <p:nvCxnSpPr>
          <p:cNvPr id="18" name="Straight Connector 17">
            <a:extLst>
              <a:ext uri="{FF2B5EF4-FFF2-40B4-BE49-F238E27FC236}">
                <a16:creationId xmlns:a16="http://schemas.microsoft.com/office/drawing/2014/main" id="{C58D2D3E-B980-4D6F-BBFB-DF7A3A94729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68602" y="6287813"/>
            <a:ext cx="1105479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195076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8F14E13-1923-411D-9A16-1C28898D56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82" y="0"/>
            <a:ext cx="1219878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BB032C2-9E1F-5392-A004-972773EEF12F}"/>
              </a:ext>
            </a:extLst>
          </p:cNvPr>
          <p:cNvSpPr>
            <a:spLocks noGrp="1"/>
          </p:cNvSpPr>
          <p:nvPr>
            <p:ph type="title"/>
          </p:nvPr>
        </p:nvSpPr>
        <p:spPr>
          <a:xfrm>
            <a:off x="555870" y="4572001"/>
            <a:ext cx="3695699" cy="1508356"/>
          </a:xfrm>
        </p:spPr>
        <p:txBody>
          <a:bodyPr anchor="ctr">
            <a:normAutofit/>
          </a:bodyPr>
          <a:lstStyle/>
          <a:p>
            <a:r>
              <a:rPr lang="en-US" dirty="0"/>
              <a:t>What Happens to the Land?</a:t>
            </a:r>
          </a:p>
        </p:txBody>
      </p:sp>
      <p:pic>
        <p:nvPicPr>
          <p:cNvPr id="5" name="Picture 4" descr="A comparison of a dry land&#10;&#10;AI-generated content may be incorrect.">
            <a:extLst>
              <a:ext uri="{FF2B5EF4-FFF2-40B4-BE49-F238E27FC236}">
                <a16:creationId xmlns:a16="http://schemas.microsoft.com/office/drawing/2014/main" id="{3FB9D066-DDCF-F1B6-FF11-05BAB91845EB}"/>
              </a:ext>
            </a:extLst>
          </p:cNvPr>
          <p:cNvPicPr>
            <a:picLocks noChangeAspect="1"/>
          </p:cNvPicPr>
          <p:nvPr/>
        </p:nvPicPr>
        <p:blipFill>
          <a:blip r:embed="rId3"/>
          <a:srcRect t="9538" b="10868"/>
          <a:stretch>
            <a:fillRect/>
          </a:stretch>
        </p:blipFill>
        <p:spPr>
          <a:xfrm>
            <a:off x="571333" y="571499"/>
            <a:ext cx="11059978" cy="3323169"/>
          </a:xfrm>
          <a:prstGeom prst="rect">
            <a:avLst/>
          </a:prstGeom>
        </p:spPr>
      </p:pic>
      <p:cxnSp>
        <p:nvCxnSpPr>
          <p:cNvPr id="12" name="Straight Connector 11">
            <a:extLst>
              <a:ext uri="{FF2B5EF4-FFF2-40B4-BE49-F238E27FC236}">
                <a16:creationId xmlns:a16="http://schemas.microsoft.com/office/drawing/2014/main" id="{D927055D-9ECF-487E-91DD-FFA84AB92DB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71333" y="4337068"/>
            <a:ext cx="1105479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68DE0F9F-EBEB-D981-DAB7-1DFA7538FDC4}"/>
              </a:ext>
            </a:extLst>
          </p:cNvPr>
          <p:cNvSpPr>
            <a:spLocks noGrp="1"/>
          </p:cNvSpPr>
          <p:nvPr>
            <p:ph idx="1"/>
          </p:nvPr>
        </p:nvSpPr>
        <p:spPr>
          <a:xfrm>
            <a:off x="4728315" y="4572001"/>
            <a:ext cx="6902996" cy="1508361"/>
          </a:xfrm>
        </p:spPr>
        <p:txBody>
          <a:bodyPr anchor="ctr">
            <a:normAutofit fontScale="77500" lnSpcReduction="20000"/>
          </a:bodyPr>
          <a:lstStyle/>
          <a:p>
            <a:r>
              <a:rPr lang="en-US" dirty="0"/>
              <a:t>Deed restrictions = no future development </a:t>
            </a:r>
          </a:p>
          <a:p>
            <a:r>
              <a:rPr lang="en-US" dirty="0"/>
              <a:t>Open space, native vegetation</a:t>
            </a:r>
          </a:p>
          <a:p>
            <a:r>
              <a:rPr lang="en-US" dirty="0"/>
              <a:t>WA Ecology’s Buyout StoryMap https://apps.ecology.wa.gov/coastalatlas/</a:t>
            </a:r>
            <a:r>
              <a:rPr lang="en-US" dirty="0" err="1"/>
              <a:t>wc</a:t>
            </a:r>
            <a:r>
              <a:rPr lang="en-US" dirty="0"/>
              <a:t>/StoryMap.html?id=beta</a:t>
            </a:r>
          </a:p>
        </p:txBody>
      </p:sp>
      <p:cxnSp>
        <p:nvCxnSpPr>
          <p:cNvPr id="14" name="Straight Connector 13">
            <a:extLst>
              <a:ext uri="{FF2B5EF4-FFF2-40B4-BE49-F238E27FC236}">
                <a16:creationId xmlns:a16="http://schemas.microsoft.com/office/drawing/2014/main" id="{F0DC1883-8AF7-483D-9074-3C6D8AF5759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71500" y="6286500"/>
            <a:ext cx="1105479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1CF89D75-E5AC-4C45-9D87-228849A4C7A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419600" y="4337068"/>
            <a:ext cx="0" cy="19494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127477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BAF395E-7D52-496C-ACDD-468AEC1ADF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F617A72-E9CF-F260-1CEA-256C13123A6E}"/>
              </a:ext>
            </a:extLst>
          </p:cNvPr>
          <p:cNvSpPr>
            <a:spLocks noGrp="1"/>
          </p:cNvSpPr>
          <p:nvPr>
            <p:ph type="title"/>
          </p:nvPr>
        </p:nvSpPr>
        <p:spPr>
          <a:xfrm>
            <a:off x="521208" y="786384"/>
            <a:ext cx="3509192" cy="2008193"/>
          </a:xfrm>
        </p:spPr>
        <p:txBody>
          <a:bodyPr anchor="t">
            <a:normAutofit/>
          </a:bodyPr>
          <a:lstStyle/>
          <a:p>
            <a:r>
              <a:rPr lang="en-US" dirty="0"/>
              <a:t>How to Get Started</a:t>
            </a:r>
          </a:p>
        </p:txBody>
      </p:sp>
      <p:cxnSp>
        <p:nvCxnSpPr>
          <p:cNvPr id="12" name="Straight Connector 11">
            <a:extLst>
              <a:ext uri="{FF2B5EF4-FFF2-40B4-BE49-F238E27FC236}">
                <a16:creationId xmlns:a16="http://schemas.microsoft.com/office/drawing/2014/main" id="{56BAADB1-054E-4A82-8D07-643BD1F433E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68602" y="576201"/>
            <a:ext cx="1105479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1CD28B13-2487-9782-7533-E13301DCF272}"/>
              </a:ext>
            </a:extLst>
          </p:cNvPr>
          <p:cNvSpPr>
            <a:spLocks noGrp="1"/>
          </p:cNvSpPr>
          <p:nvPr>
            <p:ph idx="1"/>
          </p:nvPr>
        </p:nvSpPr>
        <p:spPr>
          <a:xfrm>
            <a:off x="568602" y="2264384"/>
            <a:ext cx="3276598" cy="2856476"/>
          </a:xfrm>
        </p:spPr>
        <p:txBody>
          <a:bodyPr anchor="b">
            <a:normAutofit fontScale="77500" lnSpcReduction="20000"/>
          </a:bodyPr>
          <a:lstStyle/>
          <a:p>
            <a:r>
              <a:rPr lang="en-US" sz="1800" dirty="0"/>
              <a:t>Contact </a:t>
            </a:r>
            <a:r>
              <a:rPr lang="en-US" sz="1800"/>
              <a:t>Town Hall </a:t>
            </a:r>
            <a:r>
              <a:rPr lang="en-US" sz="1800" kern="1200">
                <a:solidFill>
                  <a:schemeClr val="tx1"/>
                </a:solidFill>
                <a:effectLst/>
                <a:latin typeface="+mn-lt"/>
                <a:ea typeface="+mn-ea"/>
                <a:cs typeface="+mn-cs"/>
              </a:rPr>
              <a:t>360-826-3027 </a:t>
            </a:r>
          </a:p>
          <a:p>
            <a:r>
              <a:rPr lang="en-US" sz="1800"/>
              <a:t> Contact </a:t>
            </a:r>
            <a:r>
              <a:rPr lang="en-US" sz="1600" i="0" u="none" strike="noStrike">
                <a:solidFill>
                  <a:srgbClr val="000000"/>
                </a:solidFill>
                <a:effectLst/>
              </a:rPr>
              <a:t>Tim</a:t>
            </a:r>
            <a:r>
              <a:rPr lang="en-US" sz="1600" b="1" i="0" u="none" strike="noStrike">
                <a:solidFill>
                  <a:srgbClr val="000000"/>
                </a:solidFill>
                <a:effectLst/>
              </a:rPr>
              <a:t> </a:t>
            </a:r>
            <a:r>
              <a:rPr lang="en-US" sz="1600" i="0" u="none" strike="noStrike">
                <a:solidFill>
                  <a:srgbClr val="000000"/>
                </a:solidFill>
                <a:effectLst/>
              </a:rPr>
              <a:t>DeVries – Skagit County Building Official &amp; Floodplain Manager</a:t>
            </a:r>
            <a:br>
              <a:rPr lang="en-US" sz="1600"/>
            </a:br>
            <a:r>
              <a:rPr lang="en-US" sz="1600" i="0" u="none" strike="noStrike">
                <a:solidFill>
                  <a:srgbClr val="000000"/>
                </a:solidFill>
                <a:effectLst/>
              </a:rPr>
              <a:t>📞 (360) 416-1300  </a:t>
            </a:r>
            <a:r>
              <a:rPr lang="en-US" sz="1600" b="0" i="0" u="none" strike="noStrike">
                <a:solidFill>
                  <a:srgbClr val="000000"/>
                </a:solidFill>
                <a:effectLst/>
                <a:latin typeface="-webkit-standard"/>
              </a:rPr>
              <a:t>✉️ </a:t>
            </a:r>
            <a:r>
              <a:rPr lang="en-US" sz="1600" b="0" i="0" u="none" strike="noStrike">
                <a:solidFill>
                  <a:srgbClr val="000000"/>
                </a:solidFill>
                <a:effectLst/>
              </a:rPr>
              <a:t>planning@co.skagit.wa.us</a:t>
            </a:r>
            <a:endParaRPr lang="en-US" sz="1800"/>
          </a:p>
          <a:p>
            <a:r>
              <a:rPr lang="en-US" sz="1800"/>
              <a:t>Contact Forterra Info@Forterra.org</a:t>
            </a:r>
            <a:endParaRPr lang="en-US" sz="1800" dirty="0"/>
          </a:p>
          <a:p>
            <a:r>
              <a:rPr lang="en-US" sz="1800" dirty="0"/>
              <a:t>Application&gt;Appraisal&gt;Site Visit&gt; Closing</a:t>
            </a:r>
          </a:p>
          <a:p>
            <a:r>
              <a:rPr lang="en-US" sz="1800" dirty="0"/>
              <a:t>WA success stories before/after photos</a:t>
            </a:r>
          </a:p>
        </p:txBody>
      </p:sp>
      <p:cxnSp>
        <p:nvCxnSpPr>
          <p:cNvPr id="14" name="Straight Connector 13">
            <a:extLst>
              <a:ext uri="{FF2B5EF4-FFF2-40B4-BE49-F238E27FC236}">
                <a16:creationId xmlns:a16="http://schemas.microsoft.com/office/drawing/2014/main" id="{B3121654-FB13-441C-AB60-76710D9170C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419600" y="588336"/>
            <a:ext cx="0" cy="569816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5" name="Picture 4" descr="A collage of a river and a construction site&#10;&#10;AI-generated content may be incorrect.">
            <a:extLst>
              <a:ext uri="{FF2B5EF4-FFF2-40B4-BE49-F238E27FC236}">
                <a16:creationId xmlns:a16="http://schemas.microsoft.com/office/drawing/2014/main" id="{FCE9A16F-8DBE-006A-919A-1A8BE2D2471A}"/>
              </a:ext>
            </a:extLst>
          </p:cNvPr>
          <p:cNvPicPr>
            <a:picLocks noChangeAspect="1"/>
          </p:cNvPicPr>
          <p:nvPr/>
        </p:nvPicPr>
        <p:blipFill>
          <a:blip r:embed="rId3"/>
          <a:stretch>
            <a:fillRect/>
          </a:stretch>
        </p:blipFill>
        <p:spPr>
          <a:xfrm>
            <a:off x="4707120" y="1516971"/>
            <a:ext cx="6913366" cy="3871484"/>
          </a:xfrm>
          <a:prstGeom prst="rect">
            <a:avLst/>
          </a:prstGeom>
        </p:spPr>
      </p:pic>
      <p:cxnSp>
        <p:nvCxnSpPr>
          <p:cNvPr id="16" name="Straight Connector 15">
            <a:extLst>
              <a:ext uri="{FF2B5EF4-FFF2-40B4-BE49-F238E27FC236}">
                <a16:creationId xmlns:a16="http://schemas.microsoft.com/office/drawing/2014/main" id="{C58D2D3E-B980-4D6F-BBFB-DF7A3A94729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71500" y="6286500"/>
            <a:ext cx="1105479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780697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85AB7B-7E5A-4EE6-E2A4-FF7EBFFE7095}"/>
              </a:ext>
            </a:extLst>
          </p:cNvPr>
          <p:cNvSpPr>
            <a:spLocks noGrp="1"/>
          </p:cNvSpPr>
          <p:nvPr>
            <p:ph type="title"/>
          </p:nvPr>
        </p:nvSpPr>
        <p:spPr/>
        <p:txBody>
          <a:bodyPr/>
          <a:lstStyle/>
          <a:p>
            <a:r>
              <a:rPr lang="en-US" dirty="0"/>
              <a:t>Q&amp;A Prompt Slide </a:t>
            </a:r>
          </a:p>
        </p:txBody>
      </p:sp>
      <p:sp>
        <p:nvSpPr>
          <p:cNvPr id="3" name="Content Placeholder 2">
            <a:extLst>
              <a:ext uri="{FF2B5EF4-FFF2-40B4-BE49-F238E27FC236}">
                <a16:creationId xmlns:a16="http://schemas.microsoft.com/office/drawing/2014/main" id="{DC371948-9238-FC36-FAA5-687EDA697A8E}"/>
              </a:ext>
            </a:extLst>
          </p:cNvPr>
          <p:cNvSpPr>
            <a:spLocks noGrp="1"/>
          </p:cNvSpPr>
          <p:nvPr>
            <p:ph idx="1"/>
          </p:nvPr>
        </p:nvSpPr>
        <p:spPr/>
        <p:txBody>
          <a:bodyPr/>
          <a:lstStyle/>
          <a:p>
            <a:r>
              <a:rPr lang="en-US" dirty="0"/>
              <a:t>Example questions: </a:t>
            </a:r>
          </a:p>
          <a:p>
            <a:pPr lvl="1"/>
            <a:r>
              <a:rPr lang="en-US" dirty="0"/>
              <a:t>Do you know your Flood zone?</a:t>
            </a:r>
          </a:p>
          <a:p>
            <a:pPr lvl="1"/>
            <a:r>
              <a:rPr lang="en-US" dirty="0"/>
              <a:t>Do you have a Flood Insurance Policy?</a:t>
            </a:r>
          </a:p>
          <a:p>
            <a:pPr lvl="1"/>
            <a:r>
              <a:rPr lang="en-US" dirty="0"/>
              <a:t>What’s in your go-bag?</a:t>
            </a:r>
          </a:p>
          <a:p>
            <a:pPr lvl="1"/>
            <a:r>
              <a:rPr lang="en-US" dirty="0"/>
              <a:t>Are you signed up </a:t>
            </a:r>
            <a:r>
              <a:rPr lang="en-US"/>
              <a:t>for CodeRED </a:t>
            </a:r>
            <a:r>
              <a:rPr lang="en-US" dirty="0"/>
              <a:t>Alerts?</a:t>
            </a:r>
          </a:p>
          <a:p>
            <a:pPr lvl="1"/>
            <a:r>
              <a:rPr lang="en-US" dirty="0"/>
              <a:t>What would you take with you in an evacuation?</a:t>
            </a:r>
          </a:p>
        </p:txBody>
      </p:sp>
    </p:spTree>
    <p:extLst>
      <p:ext uri="{BB962C8B-B14F-4D97-AF65-F5344CB8AC3E}">
        <p14:creationId xmlns:p14="http://schemas.microsoft.com/office/powerpoint/2010/main" val="11516793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12B033-E7E8-5CB6-4352-6D5ACEDFECDE}"/>
              </a:ext>
            </a:extLst>
          </p:cNvPr>
          <p:cNvSpPr>
            <a:spLocks noGrp="1"/>
          </p:cNvSpPr>
          <p:nvPr>
            <p:ph type="title"/>
          </p:nvPr>
        </p:nvSpPr>
        <p:spPr/>
        <p:txBody>
          <a:bodyPr/>
          <a:lstStyle/>
          <a:p>
            <a:r>
              <a:rPr lang="en-US" dirty="0"/>
              <a:t>48-Hour Flood Scenario</a:t>
            </a:r>
          </a:p>
        </p:txBody>
      </p:sp>
      <p:sp>
        <p:nvSpPr>
          <p:cNvPr id="3" name="Content Placeholder 2">
            <a:extLst>
              <a:ext uri="{FF2B5EF4-FFF2-40B4-BE49-F238E27FC236}">
                <a16:creationId xmlns:a16="http://schemas.microsoft.com/office/drawing/2014/main" id="{1F2EF01C-1032-1838-C065-18822F718F3A}"/>
              </a:ext>
            </a:extLst>
          </p:cNvPr>
          <p:cNvSpPr>
            <a:spLocks noGrp="1"/>
          </p:cNvSpPr>
          <p:nvPr>
            <p:ph idx="1"/>
          </p:nvPr>
        </p:nvSpPr>
        <p:spPr/>
        <p:txBody>
          <a:bodyPr/>
          <a:lstStyle/>
          <a:p>
            <a:r>
              <a:rPr lang="en-US" dirty="0"/>
              <a:t>You hear the 2-minute siren</a:t>
            </a:r>
          </a:p>
          <a:p>
            <a:r>
              <a:rPr lang="en-US" dirty="0"/>
              <a:t>What do you do? </a:t>
            </a:r>
          </a:p>
          <a:p>
            <a:r>
              <a:rPr lang="en-US" dirty="0"/>
              <a:t>Where do you go?</a:t>
            </a:r>
          </a:p>
          <a:p>
            <a:r>
              <a:rPr lang="en-US" dirty="0"/>
              <a:t>What do you take?</a:t>
            </a:r>
          </a:p>
        </p:txBody>
      </p:sp>
    </p:spTree>
    <p:extLst>
      <p:ext uri="{BB962C8B-B14F-4D97-AF65-F5344CB8AC3E}">
        <p14:creationId xmlns:p14="http://schemas.microsoft.com/office/powerpoint/2010/main" val="22646472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5CC392-B724-834A-FCBC-22E5CD59C75D}"/>
              </a:ext>
            </a:extLst>
          </p:cNvPr>
          <p:cNvSpPr>
            <a:spLocks noGrp="1"/>
          </p:cNvSpPr>
          <p:nvPr>
            <p:ph type="title"/>
          </p:nvPr>
        </p:nvSpPr>
        <p:spPr/>
        <p:txBody>
          <a:bodyPr/>
          <a:lstStyle/>
          <a:p>
            <a:r>
              <a:rPr lang="en-US" dirty="0"/>
              <a:t>Scenario Activity- Map &amp; Gaps</a:t>
            </a:r>
          </a:p>
        </p:txBody>
      </p:sp>
      <p:sp>
        <p:nvSpPr>
          <p:cNvPr id="3" name="Content Placeholder 2">
            <a:extLst>
              <a:ext uri="{FF2B5EF4-FFF2-40B4-BE49-F238E27FC236}">
                <a16:creationId xmlns:a16="http://schemas.microsoft.com/office/drawing/2014/main" id="{9006FDD2-53E0-85DF-940D-C944EF80FCE2}"/>
              </a:ext>
            </a:extLst>
          </p:cNvPr>
          <p:cNvSpPr>
            <a:spLocks noGrp="1"/>
          </p:cNvSpPr>
          <p:nvPr>
            <p:ph idx="1"/>
          </p:nvPr>
        </p:nvSpPr>
        <p:spPr/>
        <p:txBody>
          <a:bodyPr/>
          <a:lstStyle/>
          <a:p>
            <a:r>
              <a:rPr lang="en-US" dirty="0"/>
              <a:t>Use evacuation Map</a:t>
            </a:r>
          </a:p>
          <a:p>
            <a:r>
              <a:rPr lang="en-US" dirty="0"/>
              <a:t>Plan for pet, trailer, mobility-limited relative </a:t>
            </a:r>
          </a:p>
          <a:p>
            <a:r>
              <a:rPr lang="en-US" dirty="0"/>
              <a:t>Fill out worksheet</a:t>
            </a:r>
          </a:p>
          <a:p>
            <a:pPr lvl="1"/>
            <a:r>
              <a:rPr lang="en-US" dirty="0"/>
              <a:t>Worksheets are available at the handout table</a:t>
            </a:r>
          </a:p>
        </p:txBody>
      </p:sp>
    </p:spTree>
    <p:extLst>
      <p:ext uri="{BB962C8B-B14F-4D97-AF65-F5344CB8AC3E}">
        <p14:creationId xmlns:p14="http://schemas.microsoft.com/office/powerpoint/2010/main" val="21195525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E54912-5DD2-2B82-CFEC-0DCA0417B40D}"/>
              </a:ext>
            </a:extLst>
          </p:cNvPr>
          <p:cNvSpPr>
            <a:spLocks noGrp="1"/>
          </p:cNvSpPr>
          <p:nvPr>
            <p:ph type="title"/>
          </p:nvPr>
        </p:nvSpPr>
        <p:spPr/>
        <p:txBody>
          <a:bodyPr/>
          <a:lstStyle/>
          <a:p>
            <a:r>
              <a:rPr lang="en-US" dirty="0"/>
              <a:t>Wrap-Up &amp; Reminders</a:t>
            </a:r>
          </a:p>
        </p:txBody>
      </p:sp>
      <p:sp>
        <p:nvSpPr>
          <p:cNvPr id="3" name="Content Placeholder 2">
            <a:extLst>
              <a:ext uri="{FF2B5EF4-FFF2-40B4-BE49-F238E27FC236}">
                <a16:creationId xmlns:a16="http://schemas.microsoft.com/office/drawing/2014/main" id="{726C80F7-AE08-D9D8-EB6D-055D5533D1B9}"/>
              </a:ext>
            </a:extLst>
          </p:cNvPr>
          <p:cNvSpPr>
            <a:spLocks noGrp="1"/>
          </p:cNvSpPr>
          <p:nvPr>
            <p:ph idx="1"/>
          </p:nvPr>
        </p:nvSpPr>
        <p:spPr/>
        <p:txBody>
          <a:bodyPr/>
          <a:lstStyle/>
          <a:p>
            <a:r>
              <a:rPr lang="en-US" b="1" i="0" u="none" strike="noStrike">
                <a:solidFill>
                  <a:srgbClr val="000000"/>
                </a:solidFill>
                <a:effectLst/>
              </a:rPr>
              <a:t>Before You Leave Today</a:t>
            </a:r>
            <a:endParaRPr lang="en-US" b="0" i="0" u="none" strike="noStrike">
              <a:solidFill>
                <a:srgbClr val="000000"/>
              </a:solidFill>
              <a:effectLst/>
            </a:endParaRPr>
          </a:p>
          <a:p>
            <a:r>
              <a:rPr lang="en-US" b="0" i="0" u="none" strike="noStrike">
                <a:solidFill>
                  <a:srgbClr val="000000"/>
                </a:solidFill>
                <a:effectLst/>
              </a:rPr>
              <a:t>Sign the attendance sheet and complete the post-training survey</a:t>
            </a:r>
          </a:p>
          <a:p>
            <a:r>
              <a:rPr lang="en-US" b="0" i="0" u="none" strike="noStrike">
                <a:solidFill>
                  <a:srgbClr val="000000"/>
                </a:solidFill>
                <a:effectLst/>
              </a:rPr>
              <a:t>Pick up the printed flood preparedness handout</a:t>
            </a:r>
          </a:p>
          <a:p>
            <a:r>
              <a:rPr lang="en-US" b="0" i="0" u="none" strike="noStrike">
                <a:solidFill>
                  <a:srgbClr val="000000"/>
                </a:solidFill>
                <a:effectLst/>
              </a:rPr>
              <a:t>Access the presentation &amp; post-training survey (link will be posted on the Town of Hamilton website)</a:t>
            </a:r>
          </a:p>
          <a:p>
            <a:r>
              <a:rPr lang="en-US" b="0" i="0" u="none" strike="noStrike">
                <a:solidFill>
                  <a:srgbClr val="000000"/>
                </a:solidFill>
                <a:effectLst/>
              </a:rPr>
              <a:t>Note any questions for follow-up</a:t>
            </a:r>
          </a:p>
          <a:p>
            <a:endParaRPr lang="en-US" dirty="0"/>
          </a:p>
        </p:txBody>
      </p:sp>
    </p:spTree>
    <p:extLst>
      <p:ext uri="{BB962C8B-B14F-4D97-AF65-F5344CB8AC3E}">
        <p14:creationId xmlns:p14="http://schemas.microsoft.com/office/powerpoint/2010/main" val="42506029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F0B1846-6CE5-47AE-B0D0-7202A39CEF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EB4A1E3-45D2-5002-BCA5-753D3FC44CCD}"/>
              </a:ext>
            </a:extLst>
          </p:cNvPr>
          <p:cNvSpPr>
            <a:spLocks noGrp="1"/>
          </p:cNvSpPr>
          <p:nvPr>
            <p:ph type="title"/>
          </p:nvPr>
        </p:nvSpPr>
        <p:spPr>
          <a:xfrm>
            <a:off x="804172" y="884307"/>
            <a:ext cx="3273900" cy="1696462"/>
          </a:xfrm>
        </p:spPr>
        <p:txBody>
          <a:bodyPr anchor="b">
            <a:normAutofit/>
          </a:bodyPr>
          <a:lstStyle/>
          <a:p>
            <a:r>
              <a:rPr lang="en-US" dirty="0"/>
              <a:t>Welcome to Flood Ready Hamilton</a:t>
            </a:r>
          </a:p>
        </p:txBody>
      </p:sp>
      <p:cxnSp>
        <p:nvCxnSpPr>
          <p:cNvPr id="11" name="Straight Connector 10">
            <a:extLst>
              <a:ext uri="{FF2B5EF4-FFF2-40B4-BE49-F238E27FC236}">
                <a16:creationId xmlns:a16="http://schemas.microsoft.com/office/drawing/2014/main" id="{4B706659-8817-44F5-87F5-B7804F1CBE9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71501" y="6286500"/>
            <a:ext cx="1104899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CE7E0E66-59D6-4A3A-B1A2-84B90784328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419600" y="571500"/>
            <a:ext cx="0" cy="571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C64F6F91-27E3-4BF5-9BD7-E5923D27CC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71501" y="571500"/>
            <a:ext cx="1104899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18780D9D-EB6C-3186-DE5A-EE67CADBEB40}"/>
              </a:ext>
            </a:extLst>
          </p:cNvPr>
          <p:cNvGraphicFramePr>
            <a:graphicFrameLocks noGrp="1"/>
          </p:cNvGraphicFramePr>
          <p:nvPr>
            <p:ph idx="1"/>
            <p:extLst>
              <p:ext uri="{D42A27DB-BD31-4B8C-83A1-F6EECF244321}">
                <p14:modId xmlns:p14="http://schemas.microsoft.com/office/powerpoint/2010/main" val="1362062093"/>
              </p:ext>
            </p:extLst>
          </p:nvPr>
        </p:nvGraphicFramePr>
        <p:xfrm>
          <a:off x="4365171" y="1383356"/>
          <a:ext cx="6593202" cy="403685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3220696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F34C46-0409-802D-9EA4-A3A8CBBBEC2D}"/>
              </a:ext>
            </a:extLst>
          </p:cNvPr>
          <p:cNvSpPr>
            <a:spLocks noGrp="1"/>
          </p:cNvSpPr>
          <p:nvPr>
            <p:ph type="title"/>
          </p:nvPr>
        </p:nvSpPr>
        <p:spPr/>
        <p:txBody>
          <a:bodyPr/>
          <a:lstStyle/>
          <a:p>
            <a:r>
              <a:rPr lang="en-US" dirty="0"/>
              <a:t>Thanks &amp; Acknowledgements</a:t>
            </a:r>
          </a:p>
        </p:txBody>
      </p:sp>
      <p:sp>
        <p:nvSpPr>
          <p:cNvPr id="3" name="Content Placeholder 2">
            <a:extLst>
              <a:ext uri="{FF2B5EF4-FFF2-40B4-BE49-F238E27FC236}">
                <a16:creationId xmlns:a16="http://schemas.microsoft.com/office/drawing/2014/main" id="{0163BA31-88E2-3F6C-D456-2BEC4222E85A}"/>
              </a:ext>
            </a:extLst>
          </p:cNvPr>
          <p:cNvSpPr>
            <a:spLocks noGrp="1"/>
          </p:cNvSpPr>
          <p:nvPr>
            <p:ph idx="1"/>
          </p:nvPr>
        </p:nvSpPr>
        <p:spPr/>
        <p:txBody>
          <a:bodyPr/>
          <a:lstStyle/>
          <a:p>
            <a:pPr marL="0" indent="0">
              <a:buNone/>
            </a:pPr>
            <a:r>
              <a:rPr lang="en-US" dirty="0"/>
              <a:t>This training is brought to you by:</a:t>
            </a:r>
          </a:p>
          <a:p>
            <a:pPr lvl="0"/>
            <a:r>
              <a:rPr lang="en-US"/>
              <a:t>Si Adams, Hamilton Public Works</a:t>
            </a:r>
            <a:endParaRPr lang="en-US" dirty="0"/>
          </a:p>
          <a:p>
            <a:pPr lvl="0"/>
            <a:r>
              <a:rPr lang="en-US"/>
              <a:t>Kym Eldridge, Town Clerk</a:t>
            </a:r>
            <a:endParaRPr lang="en-US" dirty="0"/>
          </a:p>
          <a:p>
            <a:pPr lvl="0"/>
            <a:r>
              <a:rPr lang="en-US"/>
              <a:t>Julie Currier &amp; Rachel Valdez, Forterra </a:t>
            </a:r>
            <a:r>
              <a:rPr lang="en-US" dirty="0"/>
              <a:t>NW</a:t>
            </a:r>
          </a:p>
          <a:p>
            <a:pPr lvl="0"/>
            <a:r>
              <a:rPr lang="en-US" dirty="0"/>
              <a:t>Erika </a:t>
            </a:r>
            <a:r>
              <a:rPr lang="en-US"/>
              <a:t>Porter &amp; </a:t>
            </a:r>
            <a:r>
              <a:rPr lang="en-US" dirty="0"/>
              <a:t>Barbara Prine, My Freedom Living (MFL)</a:t>
            </a:r>
          </a:p>
          <a:p>
            <a:r>
              <a:rPr lang="en-US"/>
              <a:t>WA State Dept. </a:t>
            </a:r>
            <a:r>
              <a:rPr lang="en-US" dirty="0"/>
              <a:t>of Ecology</a:t>
            </a:r>
          </a:p>
        </p:txBody>
      </p:sp>
    </p:spTree>
    <p:extLst>
      <p:ext uri="{BB962C8B-B14F-4D97-AF65-F5344CB8AC3E}">
        <p14:creationId xmlns:p14="http://schemas.microsoft.com/office/powerpoint/2010/main" val="3626306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5D28D120-1389-4B3F-BECB-0949DCCAC7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82" y="0"/>
            <a:ext cx="1219878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6D6D7E77-F293-B7D9-61BE-B4032C4537CD}"/>
              </a:ext>
            </a:extLst>
          </p:cNvPr>
          <p:cNvSpPr>
            <a:spLocks noGrp="1"/>
          </p:cNvSpPr>
          <p:nvPr>
            <p:ph type="title"/>
          </p:nvPr>
        </p:nvSpPr>
        <p:spPr>
          <a:xfrm>
            <a:off x="521209" y="786384"/>
            <a:ext cx="3623244" cy="2665614"/>
          </a:xfrm>
        </p:spPr>
        <p:txBody>
          <a:bodyPr anchor="t">
            <a:normAutofit/>
          </a:bodyPr>
          <a:lstStyle/>
          <a:p>
            <a:r>
              <a:rPr lang="en-US" dirty="0"/>
              <a:t>Why Flood Training Matters</a:t>
            </a:r>
          </a:p>
        </p:txBody>
      </p:sp>
      <p:cxnSp>
        <p:nvCxnSpPr>
          <p:cNvPr id="25" name="Straight Connector 24">
            <a:extLst>
              <a:ext uri="{FF2B5EF4-FFF2-40B4-BE49-F238E27FC236}">
                <a16:creationId xmlns:a16="http://schemas.microsoft.com/office/drawing/2014/main" id="{D927055D-9ECF-487E-91DD-FFA84AB92DB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71333" y="571500"/>
            <a:ext cx="1105479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Graphic 8" descr="Lightning">
            <a:extLst>
              <a:ext uri="{FF2B5EF4-FFF2-40B4-BE49-F238E27FC236}">
                <a16:creationId xmlns:a16="http://schemas.microsoft.com/office/drawing/2014/main" id="{7FCB9887-62E6-7784-8B86-245139C1212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83924" y="3037016"/>
            <a:ext cx="2074476" cy="2074476"/>
          </a:xfrm>
          <a:prstGeom prst="rect">
            <a:avLst/>
          </a:prstGeom>
        </p:spPr>
      </p:pic>
      <p:graphicFrame>
        <p:nvGraphicFramePr>
          <p:cNvPr id="31" name="Content Placeholder 4">
            <a:extLst>
              <a:ext uri="{FF2B5EF4-FFF2-40B4-BE49-F238E27FC236}">
                <a16:creationId xmlns:a16="http://schemas.microsoft.com/office/drawing/2014/main" id="{19BFC646-8442-D77C-04C0-7F2A54F6AA76}"/>
              </a:ext>
            </a:extLst>
          </p:cNvPr>
          <p:cNvGraphicFramePr>
            <a:graphicFrameLocks noGrp="1"/>
          </p:cNvGraphicFramePr>
          <p:nvPr>
            <p:ph idx="1"/>
          </p:nvPr>
        </p:nvGraphicFramePr>
        <p:xfrm>
          <a:off x="4931765" y="989350"/>
          <a:ext cx="6699544" cy="5021609"/>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cxnSp>
        <p:nvCxnSpPr>
          <p:cNvPr id="27" name="Straight Connector 26">
            <a:extLst>
              <a:ext uri="{FF2B5EF4-FFF2-40B4-BE49-F238E27FC236}">
                <a16:creationId xmlns:a16="http://schemas.microsoft.com/office/drawing/2014/main" id="{F0DC1883-8AF7-483D-9074-3C6D8AF5759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71500" y="6286500"/>
            <a:ext cx="1105479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1CF89D75-E5AC-4C45-9D87-228849A4C7A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422916" y="571500"/>
            <a:ext cx="0" cy="571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865490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BAF395E-7D52-496C-ACDD-468AEC1ADF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D58D48D-AC3E-2D58-6BF7-70A23653319B}"/>
              </a:ext>
            </a:extLst>
          </p:cNvPr>
          <p:cNvSpPr>
            <a:spLocks noGrp="1"/>
          </p:cNvSpPr>
          <p:nvPr>
            <p:ph type="title"/>
          </p:nvPr>
        </p:nvSpPr>
        <p:spPr>
          <a:xfrm>
            <a:off x="521208" y="786384"/>
            <a:ext cx="5567266" cy="1707775"/>
          </a:xfrm>
        </p:spPr>
        <p:txBody>
          <a:bodyPr anchor="t">
            <a:normAutofit/>
          </a:bodyPr>
          <a:lstStyle/>
          <a:p>
            <a:r>
              <a:rPr lang="en-US" dirty="0"/>
              <a:t>What is a Floodplain? </a:t>
            </a:r>
          </a:p>
        </p:txBody>
      </p:sp>
      <p:cxnSp>
        <p:nvCxnSpPr>
          <p:cNvPr id="12" name="Straight Connector 11">
            <a:extLst>
              <a:ext uri="{FF2B5EF4-FFF2-40B4-BE49-F238E27FC236}">
                <a16:creationId xmlns:a16="http://schemas.microsoft.com/office/drawing/2014/main" id="{56BAADB1-054E-4A82-8D07-643BD1F433E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68602" y="576201"/>
            <a:ext cx="1105479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6DDC68E8-09F2-3F6B-25EE-80B8CF397080}"/>
              </a:ext>
            </a:extLst>
          </p:cNvPr>
          <p:cNvSpPr>
            <a:spLocks noGrp="1"/>
          </p:cNvSpPr>
          <p:nvPr>
            <p:ph idx="1"/>
          </p:nvPr>
        </p:nvSpPr>
        <p:spPr>
          <a:xfrm>
            <a:off x="571502" y="2839863"/>
            <a:ext cx="5467440" cy="3026864"/>
          </a:xfrm>
        </p:spPr>
        <p:txBody>
          <a:bodyPr anchor="b">
            <a:normAutofit/>
          </a:bodyPr>
          <a:lstStyle/>
          <a:p>
            <a:r>
              <a:rPr lang="en-US" sz="1800" dirty="0"/>
              <a:t>Definition of Floodplains and SFHAs:</a:t>
            </a:r>
          </a:p>
          <a:p>
            <a:pPr lvl="1"/>
            <a:r>
              <a:rPr lang="en-US" dirty="0"/>
              <a:t>A floodplain is the land adjacent to a river or stream that is susceptible to flooding. Special Flood Hazard Areas (SFHAs) are mapped by FEMA and represent areas with a 1% or higher annual chance of flooding (FEMA.gov). </a:t>
            </a:r>
          </a:p>
          <a:p>
            <a:r>
              <a:rPr lang="en-US" sz="1800" dirty="0"/>
              <a:t>FEMA Mapping basics</a:t>
            </a:r>
          </a:p>
          <a:p>
            <a:pPr lvl="1"/>
            <a:r>
              <a:rPr lang="en-US" sz="1600" dirty="0"/>
              <a:t>https://msc.fema.gov/portal/home</a:t>
            </a:r>
          </a:p>
        </p:txBody>
      </p:sp>
      <p:cxnSp>
        <p:nvCxnSpPr>
          <p:cNvPr id="14" name="Straight Connector 13">
            <a:extLst>
              <a:ext uri="{FF2B5EF4-FFF2-40B4-BE49-F238E27FC236}">
                <a16:creationId xmlns:a16="http://schemas.microsoft.com/office/drawing/2014/main" id="{B3121654-FB13-441C-AB60-76710D9170C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629400" y="571500"/>
            <a:ext cx="0" cy="571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5" name="Picture 4" descr="A map of a stadium&#10;&#10;AI-generated content may be incorrect.">
            <a:extLst>
              <a:ext uri="{FF2B5EF4-FFF2-40B4-BE49-F238E27FC236}">
                <a16:creationId xmlns:a16="http://schemas.microsoft.com/office/drawing/2014/main" id="{042FA80D-C1DC-40BF-8ED2-506D2AB9949A}"/>
              </a:ext>
            </a:extLst>
          </p:cNvPr>
          <p:cNvPicPr>
            <a:picLocks noChangeAspect="1"/>
          </p:cNvPicPr>
          <p:nvPr/>
        </p:nvPicPr>
        <p:blipFill>
          <a:blip r:embed="rId3"/>
          <a:stretch>
            <a:fillRect/>
          </a:stretch>
        </p:blipFill>
        <p:spPr>
          <a:xfrm>
            <a:off x="6914734" y="2015726"/>
            <a:ext cx="4705764" cy="2823458"/>
          </a:xfrm>
          <a:prstGeom prst="rect">
            <a:avLst/>
          </a:prstGeom>
        </p:spPr>
      </p:pic>
      <p:cxnSp>
        <p:nvCxnSpPr>
          <p:cNvPr id="16" name="Straight Connector 15">
            <a:extLst>
              <a:ext uri="{FF2B5EF4-FFF2-40B4-BE49-F238E27FC236}">
                <a16:creationId xmlns:a16="http://schemas.microsoft.com/office/drawing/2014/main" id="{C58D2D3E-B980-4D6F-BBFB-DF7A3A94729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71500" y="6286500"/>
            <a:ext cx="1105479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04541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D28D120-1389-4B3F-BECB-0949DCCAC7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82" y="0"/>
            <a:ext cx="1219878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9758E61-F900-5AE9-905D-E4E0551FBA77}"/>
              </a:ext>
            </a:extLst>
          </p:cNvPr>
          <p:cNvSpPr>
            <a:spLocks noGrp="1"/>
          </p:cNvSpPr>
          <p:nvPr>
            <p:ph type="title"/>
          </p:nvPr>
        </p:nvSpPr>
        <p:spPr>
          <a:xfrm>
            <a:off x="490951" y="851708"/>
            <a:ext cx="2648490" cy="5183333"/>
          </a:xfrm>
        </p:spPr>
        <p:txBody>
          <a:bodyPr anchor="t">
            <a:normAutofit/>
          </a:bodyPr>
          <a:lstStyle/>
          <a:p>
            <a:r>
              <a:rPr lang="en-US" sz="4400"/>
              <a:t>Skagit River Context </a:t>
            </a:r>
          </a:p>
        </p:txBody>
      </p:sp>
      <p:cxnSp>
        <p:nvCxnSpPr>
          <p:cNvPr id="12" name="Straight Connector 11">
            <a:extLst>
              <a:ext uri="{FF2B5EF4-FFF2-40B4-BE49-F238E27FC236}">
                <a16:creationId xmlns:a16="http://schemas.microsoft.com/office/drawing/2014/main" id="{D927055D-9ECF-487E-91DD-FFA84AB92DB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71333" y="571500"/>
            <a:ext cx="1105479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5" name="Picture 4" descr="A damaged building in the water&#10;&#10;AI-generated content may be incorrect.">
            <a:extLst>
              <a:ext uri="{FF2B5EF4-FFF2-40B4-BE49-F238E27FC236}">
                <a16:creationId xmlns:a16="http://schemas.microsoft.com/office/drawing/2014/main" id="{6218140E-81B6-1EB3-FC2C-F55A1B51FD61}"/>
              </a:ext>
            </a:extLst>
          </p:cNvPr>
          <p:cNvPicPr>
            <a:picLocks noChangeAspect="1"/>
          </p:cNvPicPr>
          <p:nvPr/>
        </p:nvPicPr>
        <p:blipFill>
          <a:blip r:embed="rId3"/>
          <a:srcRect l="22911" r="4643" b="2"/>
          <a:stretch>
            <a:fillRect/>
          </a:stretch>
        </p:blipFill>
        <p:spPr>
          <a:xfrm>
            <a:off x="3637174" y="847394"/>
            <a:ext cx="4822584" cy="5158896"/>
          </a:xfrm>
          <a:prstGeom prst="rect">
            <a:avLst/>
          </a:prstGeom>
        </p:spPr>
      </p:pic>
      <p:sp>
        <p:nvSpPr>
          <p:cNvPr id="3" name="Content Placeholder 2">
            <a:extLst>
              <a:ext uri="{FF2B5EF4-FFF2-40B4-BE49-F238E27FC236}">
                <a16:creationId xmlns:a16="http://schemas.microsoft.com/office/drawing/2014/main" id="{F82D7977-D543-2380-B855-776DB236D9C7}"/>
              </a:ext>
            </a:extLst>
          </p:cNvPr>
          <p:cNvSpPr>
            <a:spLocks noGrp="1"/>
          </p:cNvSpPr>
          <p:nvPr>
            <p:ph idx="1"/>
          </p:nvPr>
        </p:nvSpPr>
        <p:spPr>
          <a:xfrm>
            <a:off x="8808721" y="822961"/>
            <a:ext cx="2822588" cy="5183329"/>
          </a:xfrm>
        </p:spPr>
        <p:txBody>
          <a:bodyPr anchor="t">
            <a:normAutofit/>
          </a:bodyPr>
          <a:lstStyle/>
          <a:p>
            <a:r>
              <a:rPr lang="en-US" sz="1800"/>
              <a:t>3</a:t>
            </a:r>
            <a:r>
              <a:rPr lang="en-US" sz="1800" baseline="30000"/>
              <a:t>rd</a:t>
            </a:r>
            <a:r>
              <a:rPr lang="en-US" sz="1800"/>
              <a:t> largest river on the west coast</a:t>
            </a:r>
          </a:p>
          <a:p>
            <a:r>
              <a:rPr lang="en-US" sz="1800"/>
              <a:t>Hamilton’s location and historic Flooding</a:t>
            </a:r>
          </a:p>
        </p:txBody>
      </p:sp>
      <p:cxnSp>
        <p:nvCxnSpPr>
          <p:cNvPr id="14" name="Straight Connector 13">
            <a:extLst>
              <a:ext uri="{FF2B5EF4-FFF2-40B4-BE49-F238E27FC236}">
                <a16:creationId xmlns:a16="http://schemas.microsoft.com/office/drawing/2014/main" id="{F0DC1883-8AF7-483D-9074-3C6D8AF5759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71500" y="6286500"/>
            <a:ext cx="1105479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17177399-812F-4E04-83D0-5270FD0FE9E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314700" y="571500"/>
            <a:ext cx="0" cy="571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978363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215B34-E591-3A87-A6F4-0050FB7D8725}"/>
              </a:ext>
            </a:extLst>
          </p:cNvPr>
          <p:cNvSpPr>
            <a:spLocks noGrp="1"/>
          </p:cNvSpPr>
          <p:nvPr>
            <p:ph type="title"/>
          </p:nvPr>
        </p:nvSpPr>
        <p:spPr/>
        <p:txBody>
          <a:bodyPr/>
          <a:lstStyle/>
          <a:p>
            <a:r>
              <a:rPr lang="en-US" dirty="0"/>
              <a:t>Triggers of Local Flooding</a:t>
            </a:r>
          </a:p>
        </p:txBody>
      </p:sp>
      <p:sp>
        <p:nvSpPr>
          <p:cNvPr id="3" name="Content Placeholder 2">
            <a:extLst>
              <a:ext uri="{FF2B5EF4-FFF2-40B4-BE49-F238E27FC236}">
                <a16:creationId xmlns:a16="http://schemas.microsoft.com/office/drawing/2014/main" id="{EF127B0C-C06D-C433-2EF9-EB4B64D490AA}"/>
              </a:ext>
            </a:extLst>
          </p:cNvPr>
          <p:cNvSpPr>
            <a:spLocks noGrp="1"/>
          </p:cNvSpPr>
          <p:nvPr>
            <p:ph idx="1"/>
          </p:nvPr>
        </p:nvSpPr>
        <p:spPr/>
        <p:txBody>
          <a:bodyPr/>
          <a:lstStyle/>
          <a:p>
            <a:r>
              <a:rPr lang="en-US"/>
              <a:t>Atmospheric rivers</a:t>
            </a:r>
          </a:p>
          <a:p>
            <a:r>
              <a:rPr lang="en-US"/>
              <a:t>Snowmelt</a:t>
            </a:r>
          </a:p>
          <a:p>
            <a:r>
              <a:rPr lang="en-US"/>
              <a:t>Wildfire</a:t>
            </a:r>
          </a:p>
          <a:p>
            <a:r>
              <a:rPr lang="en-US"/>
              <a:t>Dam/levee/dike failure</a:t>
            </a:r>
          </a:p>
          <a:p>
            <a:r>
              <a:rPr lang="en-US"/>
              <a:t>Earthquakes</a:t>
            </a:r>
            <a:endParaRPr lang="en-US" dirty="0"/>
          </a:p>
        </p:txBody>
      </p:sp>
    </p:spTree>
    <p:extLst>
      <p:ext uri="{BB962C8B-B14F-4D97-AF65-F5344CB8AC3E}">
        <p14:creationId xmlns:p14="http://schemas.microsoft.com/office/powerpoint/2010/main" val="34733807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593B728-EF8E-4747-9825-F8D7FEEE07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45D9333-FF37-AF9B-E5A6-BD75D0EDC2BC}"/>
              </a:ext>
            </a:extLst>
          </p:cNvPr>
          <p:cNvSpPr>
            <a:spLocks noGrp="1"/>
          </p:cNvSpPr>
          <p:nvPr>
            <p:ph type="title"/>
          </p:nvPr>
        </p:nvSpPr>
        <p:spPr>
          <a:xfrm>
            <a:off x="521208" y="788401"/>
            <a:ext cx="5003292" cy="5128585"/>
          </a:xfrm>
        </p:spPr>
        <p:txBody>
          <a:bodyPr anchor="t">
            <a:normAutofit/>
          </a:bodyPr>
          <a:lstStyle/>
          <a:p>
            <a:r>
              <a:rPr lang="en-US" dirty="0"/>
              <a:t>Types of Floods</a:t>
            </a:r>
          </a:p>
        </p:txBody>
      </p:sp>
      <p:cxnSp>
        <p:nvCxnSpPr>
          <p:cNvPr id="11" name="Straight Connector 10">
            <a:extLst>
              <a:ext uri="{FF2B5EF4-FFF2-40B4-BE49-F238E27FC236}">
                <a16:creationId xmlns:a16="http://schemas.microsoft.com/office/drawing/2014/main" id="{D138B8C1-129C-418D-BEA5-984B1F6A32C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71501" y="6286500"/>
            <a:ext cx="1104899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EEE0F901-22C5-405D-919A-D48167CEADF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629400" y="571500"/>
            <a:ext cx="0" cy="571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87C62E1-2E42-4DD6-9ECF-39FB001D5B2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71501" y="571500"/>
            <a:ext cx="1104899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BA9B456C-E189-670C-7292-B3E70009A662}"/>
              </a:ext>
            </a:extLst>
          </p:cNvPr>
          <p:cNvGraphicFramePr>
            <a:graphicFrameLocks noGrp="1"/>
          </p:cNvGraphicFramePr>
          <p:nvPr>
            <p:ph idx="1"/>
            <p:extLst>
              <p:ext uri="{D42A27DB-BD31-4B8C-83A1-F6EECF244321}">
                <p14:modId xmlns:p14="http://schemas.microsoft.com/office/powerpoint/2010/main" val="1354536025"/>
              </p:ext>
            </p:extLst>
          </p:nvPr>
        </p:nvGraphicFramePr>
        <p:xfrm>
          <a:off x="7005107" y="1033670"/>
          <a:ext cx="4626506" cy="48734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178858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8F14E13-1923-411D-9A16-1C28898D56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82" y="0"/>
            <a:ext cx="1219878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3770CAE-5BBA-7EF2-C9C5-EC58840F6476}"/>
              </a:ext>
            </a:extLst>
          </p:cNvPr>
          <p:cNvSpPr>
            <a:spLocks noGrp="1"/>
          </p:cNvSpPr>
          <p:nvPr>
            <p:ph type="title"/>
          </p:nvPr>
        </p:nvSpPr>
        <p:spPr>
          <a:xfrm>
            <a:off x="555870" y="4572001"/>
            <a:ext cx="3695699" cy="1508356"/>
          </a:xfrm>
        </p:spPr>
        <p:txBody>
          <a:bodyPr anchor="ctr">
            <a:normAutofit/>
          </a:bodyPr>
          <a:lstStyle/>
          <a:p>
            <a:r>
              <a:rPr lang="en-US" dirty="0"/>
              <a:t>Historical Flood Events</a:t>
            </a:r>
          </a:p>
        </p:txBody>
      </p:sp>
      <p:pic>
        <p:nvPicPr>
          <p:cNvPr id="5" name="Picture 4" descr="Aerial view of a flooded area&#10;&#10;AI-generated content may be incorrect.">
            <a:extLst>
              <a:ext uri="{FF2B5EF4-FFF2-40B4-BE49-F238E27FC236}">
                <a16:creationId xmlns:a16="http://schemas.microsoft.com/office/drawing/2014/main" id="{A5A96E37-2583-6817-2E88-9E2D4A1A8D43}"/>
              </a:ext>
            </a:extLst>
          </p:cNvPr>
          <p:cNvPicPr>
            <a:picLocks noChangeAspect="1"/>
          </p:cNvPicPr>
          <p:nvPr/>
        </p:nvPicPr>
        <p:blipFill>
          <a:blip r:embed="rId3"/>
          <a:srcRect t="26312" b="27989"/>
          <a:stretch>
            <a:fillRect/>
          </a:stretch>
        </p:blipFill>
        <p:spPr>
          <a:xfrm>
            <a:off x="571333" y="571499"/>
            <a:ext cx="11059978" cy="3323169"/>
          </a:xfrm>
          <a:prstGeom prst="rect">
            <a:avLst/>
          </a:prstGeom>
        </p:spPr>
      </p:pic>
      <p:cxnSp>
        <p:nvCxnSpPr>
          <p:cNvPr id="12" name="Straight Connector 11">
            <a:extLst>
              <a:ext uri="{FF2B5EF4-FFF2-40B4-BE49-F238E27FC236}">
                <a16:creationId xmlns:a16="http://schemas.microsoft.com/office/drawing/2014/main" id="{D927055D-9ECF-487E-91DD-FFA84AB92DB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71333" y="4337068"/>
            <a:ext cx="1105479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F005B8A6-59B2-AFA4-35F3-5058B6997CCB}"/>
              </a:ext>
            </a:extLst>
          </p:cNvPr>
          <p:cNvSpPr>
            <a:spLocks noGrp="1"/>
          </p:cNvSpPr>
          <p:nvPr>
            <p:ph idx="1"/>
          </p:nvPr>
        </p:nvSpPr>
        <p:spPr>
          <a:xfrm>
            <a:off x="4728315" y="4572001"/>
            <a:ext cx="6902996" cy="1508361"/>
          </a:xfrm>
        </p:spPr>
        <p:txBody>
          <a:bodyPr anchor="ctr">
            <a:normAutofit/>
          </a:bodyPr>
          <a:lstStyle/>
          <a:p>
            <a:r>
              <a:rPr lang="en-US" dirty="0"/>
              <a:t>Flood Years: 1990, 2003, 2017 and 2021</a:t>
            </a:r>
          </a:p>
          <a:p>
            <a:r>
              <a:rPr lang="en-US" dirty="0"/>
              <a:t>High water locations: Maple St., Petit St.</a:t>
            </a:r>
          </a:p>
        </p:txBody>
      </p:sp>
      <p:cxnSp>
        <p:nvCxnSpPr>
          <p:cNvPr id="14" name="Straight Connector 13">
            <a:extLst>
              <a:ext uri="{FF2B5EF4-FFF2-40B4-BE49-F238E27FC236}">
                <a16:creationId xmlns:a16="http://schemas.microsoft.com/office/drawing/2014/main" id="{F0DC1883-8AF7-483D-9074-3C6D8AF5759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71500" y="6286500"/>
            <a:ext cx="1105479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1CF89D75-E5AC-4C45-9D87-228849A4C7A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419600" y="4337068"/>
            <a:ext cx="0" cy="19494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47502685"/>
      </p:ext>
    </p:extLst>
  </p:cSld>
  <p:clrMapOvr>
    <a:masterClrMapping/>
  </p:clrMapOvr>
</p:sld>
</file>

<file path=ppt/theme/theme1.xml><?xml version="1.0" encoding="utf-8"?>
<a:theme xmlns:a="http://schemas.openxmlformats.org/drawingml/2006/main" name="AlignmentVTI">
  <a:themeElements>
    <a:clrScheme name="Alignment">
      <a:dk1>
        <a:sysClr val="windowText" lastClr="000000"/>
      </a:dk1>
      <a:lt1>
        <a:sysClr val="window" lastClr="FFFFFF"/>
      </a:lt1>
      <a:dk2>
        <a:srgbClr val="3B3D38"/>
      </a:dk2>
      <a:lt2>
        <a:srgbClr val="F7F2EE"/>
      </a:lt2>
      <a:accent1>
        <a:srgbClr val="928A63"/>
      </a:accent1>
      <a:accent2>
        <a:srgbClr val="B57B6B"/>
      </a:accent2>
      <a:accent3>
        <a:srgbClr val="9E8484"/>
      </a:accent3>
      <a:accent4>
        <a:srgbClr val="7C8A75"/>
      </a:accent4>
      <a:accent5>
        <a:srgbClr val="8C8578"/>
      </a:accent5>
      <a:accent6>
        <a:srgbClr val="A18563"/>
      </a:accent6>
      <a:hlink>
        <a:srgbClr val="B57B6B"/>
      </a:hlink>
      <a:folHlink>
        <a:srgbClr val="7C8A75"/>
      </a:folHlink>
    </a:clrScheme>
    <a:fontScheme name="Custom 1">
      <a:majorFont>
        <a:latin typeface="Batang"/>
        <a:ea typeface=""/>
        <a:cs typeface=""/>
      </a:majorFont>
      <a:minorFont>
        <a:latin typeface="Avenir Next LT Pr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lignmentVTI" id="{606D7720-FAA0-4ADC-B967-3239DA8ECA1A}" vid="{10074623-6FCC-4A3C-AAA5-58644BD8FF1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Alignment">
    <a:dk1>
      <a:sysClr val="windowText" lastClr="000000"/>
    </a:dk1>
    <a:lt1>
      <a:sysClr val="window" lastClr="FFFFFF"/>
    </a:lt1>
    <a:dk2>
      <a:srgbClr val="3B3D38"/>
    </a:dk2>
    <a:lt2>
      <a:srgbClr val="F7F2EE"/>
    </a:lt2>
    <a:accent1>
      <a:srgbClr val="928A63"/>
    </a:accent1>
    <a:accent2>
      <a:srgbClr val="B57B6B"/>
    </a:accent2>
    <a:accent3>
      <a:srgbClr val="9E8484"/>
    </a:accent3>
    <a:accent4>
      <a:srgbClr val="7C8A75"/>
    </a:accent4>
    <a:accent5>
      <a:srgbClr val="8C8578"/>
    </a:accent5>
    <a:accent6>
      <a:srgbClr val="A18563"/>
    </a:accent6>
    <a:hlink>
      <a:srgbClr val="B57B6B"/>
    </a:hlink>
    <a:folHlink>
      <a:srgbClr val="7C8A75"/>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02b4082e-5706-4d8f-8092-635aaaad108f">
      <Terms xmlns="http://schemas.microsoft.com/office/infopath/2007/PartnerControls"/>
    </lcf76f155ced4ddcb4097134ff3c332f>
    <TaxCatchAll xmlns="2118c5db-4aaf-465c-86e1-152c8a9b0913" xsi:nil="true"/>
    <Note xmlns="02b4082e-5706-4d8f-8092-635aaaad108f"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FD577C39E68A140936EE280C8596C0C" ma:contentTypeVersion="21" ma:contentTypeDescription="Create a new document." ma:contentTypeScope="" ma:versionID="09fc2b645c482a401554340fbdbe22b4">
  <xsd:schema xmlns:xsd="http://www.w3.org/2001/XMLSchema" xmlns:xs="http://www.w3.org/2001/XMLSchema" xmlns:p="http://schemas.microsoft.com/office/2006/metadata/properties" xmlns:ns2="02b4082e-5706-4d8f-8092-635aaaad108f" xmlns:ns3="2118c5db-4aaf-465c-86e1-152c8a9b0913" targetNamespace="http://schemas.microsoft.com/office/2006/metadata/properties" ma:root="true" ma:fieldsID="93c51ad8f48e7e13fae7e22b015b48e1" ns2:_="" ns3:_="">
    <xsd:import namespace="02b4082e-5706-4d8f-8092-635aaaad108f"/>
    <xsd:import namespace="2118c5db-4aaf-465c-86e1-152c8a9b0913"/>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Tags" minOccurs="0"/>
                <xsd:element ref="ns2:MediaServiceGenerationTime" minOccurs="0"/>
                <xsd:element ref="ns2:MediaServiceEventHashCode" minOccurs="0"/>
                <xsd:element ref="ns2:MediaServiceAutoKeyPoints" minOccurs="0"/>
                <xsd:element ref="ns2:MediaServiceKeyPoints" minOccurs="0"/>
                <xsd:element ref="ns2:MediaServiceOCR" minOccurs="0"/>
                <xsd:element ref="ns2:MediaServiceLocation" minOccurs="0"/>
                <xsd:element ref="ns3:SharedWithUsers" minOccurs="0"/>
                <xsd:element ref="ns3:SharedWithDetails" minOccurs="0"/>
                <xsd:element ref="ns2:Note" minOccurs="0"/>
                <xsd:element ref="ns2:lcf76f155ced4ddcb4097134ff3c332f" minOccurs="0"/>
                <xsd:element ref="ns3:TaxCatchAl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2b4082e-5706-4d8f-8092-635aaaad108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element name="Note" ma:index="21" nillable="true" ma:displayName="Year Last Updated" ma:format="Dropdown" ma:internalName="Note">
      <xsd:simpleType>
        <xsd:restriction base="dms:Text">
          <xsd:maxLength value="255"/>
        </xsd:restrictio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30774788-402d-4fb1-ac6c-3dc06b5071f2"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element name="MediaServiceBillingMetadata" ma:index="27"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118c5db-4aaf-465c-86e1-152c8a9b0913"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29cbe876-1a91-4fd5-a85d-f3db27e97471}" ma:internalName="TaxCatchAll" ma:showField="CatchAllData" ma:web="2118c5db-4aaf-465c-86e1-152c8a9b091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3208AC7-8285-4F3C-9BDC-274CBC14F658}">
  <ds:schemaRefs>
    <ds:schemaRef ds:uri="http://schemas.microsoft.com/sharepoint/v3/contenttype/forms"/>
  </ds:schemaRefs>
</ds:datastoreItem>
</file>

<file path=customXml/itemProps2.xml><?xml version="1.0" encoding="utf-8"?>
<ds:datastoreItem xmlns:ds="http://schemas.openxmlformats.org/officeDocument/2006/customXml" ds:itemID="{101C58BF-C54C-4DCB-9E41-11640FDFF248}">
  <ds:schemaRefs>
    <ds:schemaRef ds:uri="http://schemas.microsoft.com/office/2006/metadata/properties"/>
    <ds:schemaRef ds:uri="http://schemas.microsoft.com/office/infopath/2007/PartnerControls"/>
    <ds:schemaRef ds:uri="02b4082e-5706-4d8f-8092-635aaaad108f"/>
    <ds:schemaRef ds:uri="2118c5db-4aaf-465c-86e1-152c8a9b0913"/>
  </ds:schemaRefs>
</ds:datastoreItem>
</file>

<file path=customXml/itemProps3.xml><?xml version="1.0" encoding="utf-8"?>
<ds:datastoreItem xmlns:ds="http://schemas.openxmlformats.org/officeDocument/2006/customXml" ds:itemID="{CFF5FB55-C22F-4E09-8406-113976FF5AF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2b4082e-5706-4d8f-8092-635aaaad108f"/>
    <ds:schemaRef ds:uri="2118c5db-4aaf-465c-86e1-152c8a9b091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1357</TotalTime>
  <Words>4937</Words>
  <Application>Microsoft Office PowerPoint</Application>
  <PresentationFormat>Widescreen</PresentationFormat>
  <Paragraphs>575</Paragraphs>
  <Slides>30</Slides>
  <Notes>29</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30</vt:i4>
      </vt:variant>
    </vt:vector>
  </HeadingPairs>
  <TitlesOfParts>
    <vt:vector size="40" baseType="lpstr">
      <vt:lpstr>Batang</vt:lpstr>
      <vt:lpstr>.SF UI</vt:lpstr>
      <vt:lpstr>.SFUI-Semibold</vt:lpstr>
      <vt:lpstr>Aptos</vt:lpstr>
      <vt:lpstr>Arial</vt:lpstr>
      <vt:lpstr>Avenir Next LT Pro Light</vt:lpstr>
      <vt:lpstr>Courier New</vt:lpstr>
      <vt:lpstr>Helvetica</vt:lpstr>
      <vt:lpstr>-webkit-standard</vt:lpstr>
      <vt:lpstr>AlignmentVTI</vt:lpstr>
      <vt:lpstr>Flood Ready Hamilton</vt:lpstr>
      <vt:lpstr>             Parking Information for Training Day </vt:lpstr>
      <vt:lpstr>Welcome to Flood Ready Hamilton</vt:lpstr>
      <vt:lpstr>Why Flood Training Matters</vt:lpstr>
      <vt:lpstr>What is a Floodplain? </vt:lpstr>
      <vt:lpstr>Skagit River Context </vt:lpstr>
      <vt:lpstr>Triggers of Local Flooding</vt:lpstr>
      <vt:lpstr>Types of Floods</vt:lpstr>
      <vt:lpstr>Historical Flood Events</vt:lpstr>
      <vt:lpstr>Levee Risk &amp; Forecasting</vt:lpstr>
      <vt:lpstr>Skagit River Basin &amp; Environmental Justice</vt:lpstr>
      <vt:lpstr>Floodplain Regulations &amp; Overview</vt:lpstr>
      <vt:lpstr>What Permits are Required?</vt:lpstr>
      <vt:lpstr>RV and utility Rules</vt:lpstr>
      <vt:lpstr>Junk Storage &amp; Safety</vt:lpstr>
      <vt:lpstr>Flood Insurance 101</vt:lpstr>
      <vt:lpstr>The Cost of Flooding</vt:lpstr>
      <vt:lpstr>Emergency Kits</vt:lpstr>
      <vt:lpstr>Family Preparedness Plans </vt:lpstr>
      <vt:lpstr>Siren Systems &amp; Evacuation</vt:lpstr>
      <vt:lpstr>CodeRED &amp; Alerts</vt:lpstr>
      <vt:lpstr>Resources &amp; Contacts </vt:lpstr>
      <vt:lpstr>What is the Buyout Program?</vt:lpstr>
      <vt:lpstr>What Happens to the Land?</vt:lpstr>
      <vt:lpstr>How to Get Started</vt:lpstr>
      <vt:lpstr>Q&amp;A Prompt Slide </vt:lpstr>
      <vt:lpstr>48-Hour Flood Scenario</vt:lpstr>
      <vt:lpstr>Scenario Activity- Map &amp; Gaps</vt:lpstr>
      <vt:lpstr>Wrap-Up &amp; Reminders</vt:lpstr>
      <vt:lpstr>Thanks &amp; Acknowledgements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Flood Ready Hamiliton</dc:title>
  <dc:creator>Mykah Alverson</dc:creator>
  <cp:lastModifiedBy>Julie Currier</cp:lastModifiedBy>
  <cp:revision>16</cp:revision>
  <dcterms:created xsi:type="dcterms:W3CDTF">2025-08-04T20:02:01Z</dcterms:created>
  <dcterms:modified xsi:type="dcterms:W3CDTF">2025-09-19T01:15:56Z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0x0101000FD577C39E68A140936EE280C8596C0C</vt:lpwstr>
  </property>
  <property fmtid="{D5CDD505-2E9C-101B-9397-08002B2CF9AE}" pid="3" name="MediaServiceImageTags">
    <vt:lpwstr/>
  </property>
</Properties>
</file>